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1107" r:id="rId3"/>
    <p:sldId id="257" r:id="rId4"/>
    <p:sldId id="258" r:id="rId5"/>
    <p:sldId id="1270" r:id="rId6"/>
    <p:sldId id="1271" r:id="rId7"/>
    <p:sldId id="1272" r:id="rId8"/>
    <p:sldId id="1273" r:id="rId9"/>
    <p:sldId id="1274" r:id="rId10"/>
    <p:sldId id="1275" r:id="rId11"/>
    <p:sldId id="1276" r:id="rId12"/>
    <p:sldId id="1277" r:id="rId13"/>
    <p:sldId id="1269" r:id="rId14"/>
    <p:sldId id="864" r:id="rId15"/>
    <p:sldId id="1117" r:id="rId16"/>
    <p:sldId id="1118" r:id="rId17"/>
    <p:sldId id="1119" r:id="rId18"/>
    <p:sldId id="1120" r:id="rId19"/>
    <p:sldId id="1121" r:id="rId20"/>
    <p:sldId id="1122" r:id="rId21"/>
    <p:sldId id="1123" r:id="rId22"/>
    <p:sldId id="1124" r:id="rId23"/>
    <p:sldId id="1125" r:id="rId24"/>
    <p:sldId id="1126" r:id="rId25"/>
    <p:sldId id="1128" r:id="rId26"/>
    <p:sldId id="1135" r:id="rId27"/>
    <p:sldId id="1127" r:id="rId28"/>
    <p:sldId id="1129" r:id="rId29"/>
    <p:sldId id="1130" r:id="rId30"/>
    <p:sldId id="1131" r:id="rId31"/>
    <p:sldId id="1134" r:id="rId32"/>
    <p:sldId id="1278" r:id="rId33"/>
    <p:sldId id="1133" r:id="rId34"/>
    <p:sldId id="1132" r:id="rId35"/>
    <p:sldId id="1136" r:id="rId36"/>
    <p:sldId id="1138" r:id="rId37"/>
    <p:sldId id="1139" r:id="rId38"/>
    <p:sldId id="1140" r:id="rId39"/>
    <p:sldId id="1153" r:id="rId40"/>
    <p:sldId id="1155" r:id="rId41"/>
    <p:sldId id="1204" r:id="rId42"/>
    <p:sldId id="1154" r:id="rId43"/>
    <p:sldId id="1156" r:id="rId44"/>
    <p:sldId id="828" r:id="rId45"/>
    <p:sldId id="297"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1">
          <p15:clr>
            <a:srgbClr val="A4A3A4"/>
          </p15:clr>
        </p15:guide>
        <p15:guide id="2" pos="3853">
          <p15:clr>
            <a:srgbClr val="A4A3A4"/>
          </p15:clr>
        </p15:guide>
      </p15:sldGuideLst>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80" d="100"/>
          <a:sy n="80" d="100"/>
        </p:scale>
        <p:origin x="60" y="284"/>
      </p:cViewPr>
      <p:guideLst>
        <p:guide orient="horz" pos="2211"/>
        <p:guide pos="3853"/>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F67BC-BC70-47E3-9920-B32EAADB9F16}" type="datetimeFigureOut">
              <a:rPr lang="zh-CN" altLang="en-US" smtClean="0"/>
              <a:t>2022/4/6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38958-0A5F-41DA-A109-3DA1F62D05D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35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45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3"/>
          <a:stretch>
            <a:fillRect/>
          </a:stretch>
        </p:blipFill>
        <p:spPr>
          <a:xfrm>
            <a:off x="4326640" y="0"/>
            <a:ext cx="9779861"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323215" y="183053"/>
            <a:ext cx="579120" cy="528320"/>
            <a:chOff x="3667760" y="203200"/>
            <a:chExt cx="579120" cy="528320"/>
          </a:xfrm>
        </p:grpSpPr>
        <p:sp>
          <p:nvSpPr>
            <p:cNvPr id="4" name="矩形 3"/>
            <p:cNvSpPr/>
            <p:nvPr/>
          </p:nvSpPr>
          <p:spPr>
            <a:xfrm>
              <a:off x="3667760" y="203200"/>
              <a:ext cx="447040" cy="4470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830320" y="314960"/>
              <a:ext cx="416560" cy="41656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10"/>
          <p:cNvSpPr txBox="1"/>
          <p:nvPr userDrawn="1"/>
        </p:nvSpPr>
        <p:spPr>
          <a:xfrm>
            <a:off x="1995805" y="1332230"/>
            <a:ext cx="9892665" cy="5525770"/>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indent="-742950" algn="l" eaLnBrk="1" hangingPunct="1">
              <a:buFont typeface="Wingdings" panose="05000000000000000000" charset="0"/>
              <a:buChar char="Ø"/>
              <a:defRPr/>
            </a:pPr>
            <a:r>
              <a:rPr lang="zh-CN" altLang="en-US" sz="4400" b="1" dirty="0">
                <a:solidFill>
                  <a:schemeClr val="bg1"/>
                </a:solidFill>
                <a:sym typeface="+mn-ea"/>
              </a:rPr>
              <a:t>了解中文信息处理领域的主要工作内容。</a:t>
            </a:r>
          </a:p>
          <a:p>
            <a:pPr marL="1200150" lvl="1" indent="-742950" algn="l" eaLnBrk="1" hangingPunct="1">
              <a:buFont typeface="Wingdings" panose="05000000000000000000" charset="0"/>
              <a:buChar char="Ø"/>
              <a:defRPr/>
            </a:pPr>
            <a:r>
              <a:rPr lang="en-US" altLang="zh-CN" sz="3600" b="1" dirty="0">
                <a:solidFill>
                  <a:schemeClr val="bg1"/>
                </a:solidFill>
                <a:sym typeface="+mn-ea"/>
              </a:rPr>
              <a:t>1</a:t>
            </a:r>
          </a:p>
          <a:p>
            <a:pPr marL="1200150" lvl="1" indent="-742950" algn="l" eaLnBrk="1" hangingPunct="1">
              <a:buFont typeface="Wingdings" panose="05000000000000000000" charset="0"/>
              <a:buChar char="Ø"/>
              <a:defRPr/>
            </a:pPr>
            <a:r>
              <a:rPr lang="en-US" altLang="zh-CN" sz="3600" b="1" dirty="0">
                <a:solidFill>
                  <a:schemeClr val="bg1"/>
                </a:solidFill>
                <a:sym typeface="+mn-ea"/>
              </a:rPr>
              <a:t>2</a:t>
            </a:r>
          </a:p>
          <a:p>
            <a:pPr marL="1200150" lvl="1" indent="-742950" algn="l" eaLnBrk="1" hangingPunct="1">
              <a:buFont typeface="Wingdings" panose="05000000000000000000" charset="0"/>
              <a:buChar char="Ø"/>
              <a:defRPr/>
            </a:pPr>
            <a:r>
              <a:rPr lang="en-US" altLang="zh-CN" sz="3600" b="1" dirty="0">
                <a:solidFill>
                  <a:schemeClr val="bg1"/>
                </a:solidFill>
                <a:sym typeface="+mn-ea"/>
              </a:rPr>
              <a:t>3</a:t>
            </a:r>
            <a:endParaRPr lang="zh-CN" altLang="en-US" sz="3600" b="1" dirty="0">
              <a:solidFill>
                <a:schemeClr val="bg1"/>
              </a:solidFill>
            </a:endParaRPr>
          </a:p>
          <a:p>
            <a:pPr marL="742950" indent="-742950" algn="l" eaLnBrk="1" hangingPunct="1">
              <a:buFont typeface="Wingdings" panose="05000000000000000000" charset="0"/>
              <a:buChar char="Ø"/>
              <a:defRPr/>
            </a:pPr>
            <a:r>
              <a:rPr lang="zh-CN" altLang="en-US" sz="4400" b="1" dirty="0">
                <a:solidFill>
                  <a:schemeClr val="bg1"/>
                </a:solidFill>
                <a:sym typeface="+mn-ea"/>
              </a:rPr>
              <a:t>了解中文信息处理的基础原理。</a:t>
            </a:r>
            <a:endParaRPr lang="zh-CN" altLang="en-US" sz="4400" b="1" dirty="0">
              <a:solidFill>
                <a:schemeClr val="bg1"/>
              </a:solidFill>
            </a:endParaRPr>
          </a:p>
          <a:p>
            <a:pPr marL="742950" indent="-742950" algn="l" eaLnBrk="1" hangingPunct="1">
              <a:buFont typeface="Wingdings" panose="05000000000000000000" charset="0"/>
              <a:buChar char="Ø"/>
              <a:defRPr/>
            </a:pPr>
            <a:r>
              <a:rPr lang="zh-CN" altLang="en-US" sz="4400" b="1" dirty="0">
                <a:solidFill>
                  <a:schemeClr val="bg1"/>
                </a:solidFill>
                <a:sym typeface="+mn-ea"/>
              </a:rPr>
              <a:t>熟悉一些中文信息处理工具和语料库。</a:t>
            </a:r>
            <a:endParaRPr lang="zh-CN" altLang="en-US" sz="4400" b="1" dirty="0">
              <a:solidFill>
                <a:schemeClr val="bg1"/>
              </a:solidFill>
            </a:endParaRPr>
          </a:p>
          <a:p>
            <a:pPr marL="742950" indent="-742950" algn="l" eaLnBrk="1" hangingPunct="1">
              <a:buFont typeface="Wingdings" panose="05000000000000000000" charset="0"/>
              <a:buChar char="Ø"/>
              <a:defRPr/>
            </a:pPr>
            <a:r>
              <a:rPr lang="zh-CN" altLang="en-US" sz="4400" b="1" dirty="0">
                <a:solidFill>
                  <a:schemeClr val="bg1"/>
                </a:solidFill>
                <a:sym typeface="+mn-ea"/>
              </a:rPr>
              <a:t>掌握中文信息处理的一些基础操作。</a:t>
            </a:r>
            <a:endParaRPr lang="zh-CN" altLang="en-US" sz="4400" b="1" dirty="0">
              <a:solidFill>
                <a:schemeClr val="bg1"/>
              </a:solidFill>
              <a:cs typeface="+mn-ea"/>
              <a:sym typeface="+mn-ea"/>
            </a:endParaRPr>
          </a:p>
        </p:txBody>
      </p:sp>
      <p:sp>
        <p:nvSpPr>
          <p:cNvPr id="6" name="矩形 5"/>
          <p:cNvSpPr/>
          <p:nvPr userDrawn="1"/>
        </p:nvSpPr>
        <p:spPr>
          <a:xfrm>
            <a:off x="-697865" y="3227705"/>
            <a:ext cx="8775065" cy="3370580"/>
          </a:xfrm>
          <a:prstGeom prst="rect">
            <a:avLst/>
          </a:prstGeom>
          <a:solidFill>
            <a:schemeClr val="lt1">
              <a:alpha val="38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00"/>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webp"/><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0500" y="3652520"/>
            <a:ext cx="9569450" cy="1938992"/>
          </a:xfrm>
          <a:prstGeom prst="rect">
            <a:avLst/>
          </a:prstGeom>
        </p:spPr>
        <p:txBody>
          <a:bodyPr wrap="square">
            <a:spAutoFit/>
          </a:bodyPr>
          <a:lstStyle/>
          <a:p>
            <a:pPr algn="ctr">
              <a:defRPr/>
            </a:pPr>
            <a:r>
              <a:rPr lang="zh-CN" altLang="en-US" sz="6000" b="1" spc="40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第六讲 </a:t>
            </a:r>
            <a:endParaRPr lang="zh-CN" altLang="en-US" sz="6000" b="1" spc="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ctr">
              <a:defRPr/>
            </a:pPr>
            <a:r>
              <a:rPr lang="zh-CN" altLang="en-US" sz="6000" b="1" spc="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语音信号的数字编码</a:t>
            </a:r>
            <a:endParaRPr lang="en-US" altLang="zh-CN" sz="6000" b="1" spc="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4" name="文本框 13"/>
          <p:cNvSpPr txBox="1"/>
          <p:nvPr/>
        </p:nvSpPr>
        <p:spPr>
          <a:xfrm>
            <a:off x="-18415" y="580390"/>
            <a:ext cx="7758430" cy="1445260"/>
          </a:xfrm>
          <a:prstGeom prst="rect">
            <a:avLst/>
          </a:prstGeom>
          <a:noFill/>
        </p:spPr>
        <p:txBody>
          <a:bodyPr wrap="square" rtlCol="0">
            <a:spAutoFit/>
          </a:bodyPr>
          <a:lstStyle/>
          <a:p>
            <a:pPr algn="ctr"/>
            <a:r>
              <a:rPr lang="zh-CN" sz="8800" b="1" dirty="0">
                <a:solidFill>
                  <a:schemeClr val="bg1"/>
                </a:solidFill>
                <a:latin typeface="+mn-ea"/>
              </a:rPr>
              <a:t>中文信息处理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43000" y="118382"/>
            <a:ext cx="10980964" cy="6621236"/>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pic>
        <p:nvPicPr>
          <p:cNvPr id="11" name="Picture 3" descr="C:\Users\taihuwuyu\Desktop\4_272a2bc0435434f9c202086938091c33.jpg">
            <a:extLst>
              <a:ext uri="{FF2B5EF4-FFF2-40B4-BE49-F238E27FC236}">
                <a16:creationId xmlns:a16="http://schemas.microsoft.com/office/drawing/2014/main" id="{5A298F90-DDB4-475F-A681-48E4042A3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990" y="919389"/>
            <a:ext cx="2445957" cy="431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taihuwuyu\Desktop\untitled.png">
            <a:extLst>
              <a:ext uri="{FF2B5EF4-FFF2-40B4-BE49-F238E27FC236}">
                <a16:creationId xmlns:a16="http://schemas.microsoft.com/office/drawing/2014/main" id="{D87505FC-67FC-4A6F-A716-A06BFF8F0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3228" y="3408585"/>
            <a:ext cx="3537087" cy="18271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taihuwuyu\Desktop\untitled.png">
            <a:extLst>
              <a:ext uri="{FF2B5EF4-FFF2-40B4-BE49-F238E27FC236}">
                <a16:creationId xmlns:a16="http://schemas.microsoft.com/office/drawing/2014/main" id="{DA665838-7EFF-4772-943E-469E98754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987" y="919389"/>
            <a:ext cx="3547329" cy="2364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aihuwuyu\Desktop\Snap8.bmp">
            <a:extLst>
              <a:ext uri="{FF2B5EF4-FFF2-40B4-BE49-F238E27FC236}">
                <a16:creationId xmlns:a16="http://schemas.microsoft.com/office/drawing/2014/main" id="{001B12EF-FD49-42EB-B128-361D76C057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007" y="878478"/>
            <a:ext cx="4314288" cy="4357303"/>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49031C8-5705-45FF-96C8-9A14CBF4581A}"/>
              </a:ext>
            </a:extLst>
          </p:cNvPr>
          <p:cNvSpPr txBox="1"/>
          <p:nvPr/>
        </p:nvSpPr>
        <p:spPr>
          <a:xfrm>
            <a:off x="2469872" y="5489565"/>
            <a:ext cx="1534693" cy="461665"/>
          </a:xfrm>
          <a:prstGeom prst="rect">
            <a:avLst/>
          </a:prstGeom>
          <a:noFill/>
        </p:spPr>
        <p:txBody>
          <a:bodyPr wrap="square" rtlCol="0">
            <a:spAutoFit/>
          </a:bodyPr>
          <a:lstStyle/>
          <a:p>
            <a:r>
              <a:rPr lang="zh-CN" altLang="en-US" sz="2400" b="1" dirty="0">
                <a:solidFill>
                  <a:schemeClr val="bg1"/>
                </a:solidFill>
              </a:rPr>
              <a:t>喉头仪</a:t>
            </a:r>
          </a:p>
        </p:txBody>
      </p:sp>
      <p:sp>
        <p:nvSpPr>
          <p:cNvPr id="16" name="文本框 15">
            <a:extLst>
              <a:ext uri="{FF2B5EF4-FFF2-40B4-BE49-F238E27FC236}">
                <a16:creationId xmlns:a16="http://schemas.microsoft.com/office/drawing/2014/main" id="{C9FB7E74-217A-4849-A4A1-98B7C2863571}"/>
              </a:ext>
            </a:extLst>
          </p:cNvPr>
          <p:cNvSpPr txBox="1"/>
          <p:nvPr/>
        </p:nvSpPr>
        <p:spPr>
          <a:xfrm>
            <a:off x="5480793" y="5476946"/>
            <a:ext cx="2010154" cy="461665"/>
          </a:xfrm>
          <a:prstGeom prst="rect">
            <a:avLst/>
          </a:prstGeom>
          <a:noFill/>
        </p:spPr>
        <p:txBody>
          <a:bodyPr wrap="square" rtlCol="0">
            <a:spAutoFit/>
          </a:bodyPr>
          <a:lstStyle/>
          <a:p>
            <a:r>
              <a:rPr lang="zh-CN" altLang="en-US" sz="2400" b="1" dirty="0">
                <a:solidFill>
                  <a:schemeClr val="bg1"/>
                </a:solidFill>
              </a:rPr>
              <a:t>小型喉头仪</a:t>
            </a:r>
          </a:p>
        </p:txBody>
      </p:sp>
      <p:sp>
        <p:nvSpPr>
          <p:cNvPr id="17" name="文本框 16">
            <a:extLst>
              <a:ext uri="{FF2B5EF4-FFF2-40B4-BE49-F238E27FC236}">
                <a16:creationId xmlns:a16="http://schemas.microsoft.com/office/drawing/2014/main" id="{3078EEED-0677-4874-AFA0-CABD14CD1A0C}"/>
              </a:ext>
            </a:extLst>
          </p:cNvPr>
          <p:cNvSpPr txBox="1"/>
          <p:nvPr/>
        </p:nvSpPr>
        <p:spPr>
          <a:xfrm>
            <a:off x="9095124" y="5489565"/>
            <a:ext cx="1885839" cy="461665"/>
          </a:xfrm>
          <a:prstGeom prst="rect">
            <a:avLst/>
          </a:prstGeom>
          <a:noFill/>
        </p:spPr>
        <p:txBody>
          <a:bodyPr wrap="square" rtlCol="0">
            <a:spAutoFit/>
          </a:bodyPr>
          <a:lstStyle/>
          <a:p>
            <a:r>
              <a:rPr lang="zh-CN" altLang="en-US" sz="2400" b="1" dirty="0">
                <a:solidFill>
                  <a:schemeClr val="bg1"/>
                </a:solidFill>
              </a:rPr>
              <a:t>喉头仪信号</a:t>
            </a:r>
          </a:p>
        </p:txBody>
      </p:sp>
    </p:spTree>
    <p:extLst>
      <p:ext uri="{BB962C8B-B14F-4D97-AF65-F5344CB8AC3E}">
        <p14:creationId xmlns:p14="http://schemas.microsoft.com/office/powerpoint/2010/main" val="1923580290"/>
      </p:ext>
    </p:extLst>
  </p:cSld>
  <p:clrMapOvr>
    <a:masterClrMapping/>
  </p:clrMapOvr>
  <p:transition spd="slow">
    <p:pull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solidFill>
                    <a:schemeClr val="bg1"/>
                  </a:solidFill>
                  <a:cs typeface="+mn-ea"/>
                  <a:sym typeface="+mn-lt"/>
                </a:rPr>
                <a:t>三个角度</a:t>
              </a:r>
            </a:p>
          </p:txBody>
        </p:sp>
      </p:grpSp>
      <p:sp>
        <p:nvSpPr>
          <p:cNvPr id="5" name="矩形 4"/>
          <p:cNvSpPr/>
          <p:nvPr/>
        </p:nvSpPr>
        <p:spPr>
          <a:xfrm>
            <a:off x="4239895" y="282576"/>
            <a:ext cx="7720784" cy="6142718"/>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18680" y="1095692"/>
            <a:ext cx="7595041" cy="4823415"/>
          </a:xfrm>
          <a:prstGeom prst="rect">
            <a:avLst/>
          </a:prstGeom>
          <a:noFill/>
        </p:spPr>
        <p:txBody>
          <a:bodyPr wrap="square" rtlCol="0">
            <a:noAutofit/>
          </a:bodyPr>
          <a:lstStyle/>
          <a:p>
            <a:pPr marL="457200" indent="-457200">
              <a:buFont typeface="Wingdings" panose="05000000000000000000" pitchFamily="2" charset="2"/>
              <a:buChar char="Ø"/>
            </a:pPr>
            <a:r>
              <a:rPr lang="zh-CN" altLang="en-US" sz="3200" b="1" dirty="0">
                <a:solidFill>
                  <a:schemeClr val="bg1"/>
                </a:solidFill>
              </a:rPr>
              <a:t>心理</a:t>
            </a:r>
            <a:endParaRPr lang="en-US" altLang="zh-CN" sz="3200" b="1" dirty="0">
              <a:solidFill>
                <a:schemeClr val="bg1"/>
              </a:solidFill>
            </a:endParaRPr>
          </a:p>
          <a:p>
            <a:pPr marL="914400" lvl="1" indent="-457200">
              <a:buFont typeface="Wingdings" panose="05000000000000000000" pitchFamily="2" charset="2"/>
              <a:buChar char="Ø"/>
            </a:pPr>
            <a:r>
              <a:rPr lang="zh-CN" altLang="en-US" sz="2800" b="1" dirty="0">
                <a:solidFill>
                  <a:schemeClr val="bg1"/>
                </a:solidFill>
              </a:rPr>
              <a:t>将语音视作一个</a:t>
            </a:r>
            <a:r>
              <a:rPr lang="zh-CN" altLang="en-US" sz="2800" b="1" dirty="0">
                <a:solidFill>
                  <a:schemeClr val="accent2">
                    <a:lumMod val="60000"/>
                    <a:lumOff val="40000"/>
                  </a:schemeClr>
                </a:solidFill>
              </a:rPr>
              <a:t>心理实体</a:t>
            </a:r>
            <a:r>
              <a:rPr lang="zh-CN" altLang="en-US" sz="2800" b="1" dirty="0">
                <a:solidFill>
                  <a:schemeClr val="bg1"/>
                </a:solidFill>
              </a:rPr>
              <a:t>。这个心理实体基于物质世界的声波，但却是对它们</a:t>
            </a:r>
            <a:r>
              <a:rPr lang="zh-CN" altLang="en-US" sz="2800" b="1" dirty="0">
                <a:solidFill>
                  <a:schemeClr val="accent2">
                    <a:lumMod val="60000"/>
                    <a:lumOff val="40000"/>
                  </a:schemeClr>
                </a:solidFill>
              </a:rPr>
              <a:t>能动地</a:t>
            </a:r>
            <a:r>
              <a:rPr lang="zh-CN" altLang="en-US" sz="2800" b="1" dirty="0">
                <a:solidFill>
                  <a:schemeClr val="bg1"/>
                </a:solidFill>
              </a:rPr>
              <a:t>反映，而不是机械地、原封不动地反映。</a:t>
            </a:r>
            <a:endParaRPr lang="en-US" altLang="zh-CN" sz="2800" b="1" dirty="0">
              <a:solidFill>
                <a:schemeClr val="bg1"/>
              </a:solidFill>
            </a:endParaRPr>
          </a:p>
          <a:p>
            <a:pPr marL="914400" lvl="1" indent="-457200">
              <a:buFont typeface="Wingdings" panose="05000000000000000000" pitchFamily="2" charset="2"/>
              <a:buChar char="Ø"/>
            </a:pPr>
            <a:r>
              <a:rPr lang="zh-CN" altLang="en-US" sz="2800" b="1" dirty="0">
                <a:solidFill>
                  <a:schemeClr val="bg1"/>
                </a:solidFill>
              </a:rPr>
              <a:t>侧重点在于研究语音的心理性、社会性、系统性以及人对语音的认知特点。</a:t>
            </a:r>
            <a:endParaRPr lang="en-US" altLang="zh-CN" sz="2800" b="1" dirty="0">
              <a:solidFill>
                <a:schemeClr val="bg1"/>
              </a:solidFill>
            </a:endParaRPr>
          </a:p>
          <a:p>
            <a:pPr marL="914400" lvl="1" indent="-457200">
              <a:buFont typeface="Wingdings" panose="05000000000000000000" pitchFamily="2" charset="2"/>
              <a:buChar char="Ø"/>
            </a:pPr>
            <a:r>
              <a:rPr lang="zh-CN" altLang="en-US" sz="2800" b="1" dirty="0">
                <a:solidFill>
                  <a:schemeClr val="bg1"/>
                </a:solidFill>
              </a:rPr>
              <a:t>语音问题：</a:t>
            </a:r>
            <a:r>
              <a:rPr lang="en-US" altLang="zh-CN" sz="2800" b="1" dirty="0" err="1">
                <a:solidFill>
                  <a:schemeClr val="bg1"/>
                </a:solidFill>
              </a:rPr>
              <a:t>McGurkEffect</a:t>
            </a:r>
            <a:r>
              <a:rPr lang="zh-CN" altLang="en-US" sz="2800" b="1" dirty="0">
                <a:solidFill>
                  <a:schemeClr val="bg1"/>
                </a:solidFill>
              </a:rPr>
              <a:t>、汉语拼音</a:t>
            </a:r>
            <a:r>
              <a:rPr lang="en-US" altLang="zh-CN" sz="2800" b="1" dirty="0" err="1">
                <a:solidFill>
                  <a:schemeClr val="bg1"/>
                </a:solidFill>
              </a:rPr>
              <a:t>i</a:t>
            </a:r>
            <a:r>
              <a:rPr lang="zh-CN" altLang="en-US" sz="2800" b="1" dirty="0">
                <a:solidFill>
                  <a:schemeClr val="bg1"/>
                </a:solidFill>
              </a:rPr>
              <a:t>、连上变调、对陌生语言的误听</a:t>
            </a:r>
            <a:endParaRPr lang="en-US" altLang="zh-CN" sz="2800" b="1" dirty="0">
              <a:solidFill>
                <a:schemeClr val="bg1"/>
              </a:solidFill>
            </a:endParaRPr>
          </a:p>
          <a:p>
            <a:pPr marL="914400" lvl="1" indent="-457200">
              <a:buFont typeface="Wingdings" panose="05000000000000000000" pitchFamily="2" charset="2"/>
              <a:buChar char="Ø"/>
            </a:pPr>
            <a:r>
              <a:rPr lang="zh-CN" altLang="en-US" sz="2800" b="1" dirty="0">
                <a:solidFill>
                  <a:schemeClr val="bg1"/>
                </a:solidFill>
              </a:rPr>
              <a:t>主要技术：音位学、语音听辨</a:t>
            </a:r>
          </a:p>
        </p:txBody>
      </p:sp>
    </p:spTree>
    <p:extLst>
      <p:ext uri="{BB962C8B-B14F-4D97-AF65-F5344CB8AC3E}">
        <p14:creationId xmlns:p14="http://schemas.microsoft.com/office/powerpoint/2010/main" val="4054190080"/>
      </p:ext>
    </p:extLst>
  </p:cSld>
  <p:clrMapOvr>
    <a:masterClrMapping/>
  </p:clrMapOvr>
  <p:transition spd="slow">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43000" y="176033"/>
            <a:ext cx="10980964" cy="6621236"/>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pic>
        <p:nvPicPr>
          <p:cNvPr id="18" name="内容占位符 3">
            <a:extLst>
              <a:ext uri="{FF2B5EF4-FFF2-40B4-BE49-F238E27FC236}">
                <a16:creationId xmlns:a16="http://schemas.microsoft.com/office/drawing/2014/main" id="{2A55A8C9-F4FD-4FAE-A132-E007E85515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5269" y="3817134"/>
            <a:ext cx="3914946" cy="2122634"/>
          </a:xfrm>
          <a:prstGeom prst="rect">
            <a:avLst/>
          </a:prstGeom>
        </p:spPr>
      </p:pic>
      <p:pic>
        <p:nvPicPr>
          <p:cNvPr id="19" name="图片 18">
            <a:extLst>
              <a:ext uri="{FF2B5EF4-FFF2-40B4-BE49-F238E27FC236}">
                <a16:creationId xmlns:a16="http://schemas.microsoft.com/office/drawing/2014/main" id="{DE7DB680-430A-441B-9DBE-19BB6810B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1272" y="282575"/>
            <a:ext cx="4052172" cy="2712611"/>
          </a:xfrm>
          <a:prstGeom prst="rect">
            <a:avLst/>
          </a:prstGeom>
        </p:spPr>
      </p:pic>
      <p:pic>
        <p:nvPicPr>
          <p:cNvPr id="20" name="图片 19">
            <a:extLst>
              <a:ext uri="{FF2B5EF4-FFF2-40B4-BE49-F238E27FC236}">
                <a16:creationId xmlns:a16="http://schemas.microsoft.com/office/drawing/2014/main" id="{C362AFB7-E6AC-480D-BE00-813147A515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465553" y="2072619"/>
            <a:ext cx="5095125" cy="3821344"/>
          </a:xfrm>
          <a:prstGeom prst="rect">
            <a:avLst/>
          </a:prstGeom>
        </p:spPr>
      </p:pic>
      <p:sp>
        <p:nvSpPr>
          <p:cNvPr id="21" name="文本框 20">
            <a:extLst>
              <a:ext uri="{FF2B5EF4-FFF2-40B4-BE49-F238E27FC236}">
                <a16:creationId xmlns:a16="http://schemas.microsoft.com/office/drawing/2014/main" id="{20539EAE-869A-4BF9-AAFB-753A42681482}"/>
              </a:ext>
            </a:extLst>
          </p:cNvPr>
          <p:cNvSpPr txBox="1"/>
          <p:nvPr/>
        </p:nvSpPr>
        <p:spPr>
          <a:xfrm>
            <a:off x="5184898" y="4008660"/>
            <a:ext cx="2638546" cy="1200329"/>
          </a:xfrm>
          <a:prstGeom prst="rect">
            <a:avLst/>
          </a:prstGeom>
          <a:noFill/>
        </p:spPr>
        <p:txBody>
          <a:bodyPr wrap="square" rtlCol="0">
            <a:spAutoFit/>
          </a:bodyPr>
          <a:lstStyle/>
          <a:p>
            <a:pPr algn="ctr"/>
            <a:r>
              <a:rPr lang="zh-CN" altLang="en-US" sz="3600" dirty="0">
                <a:solidFill>
                  <a:schemeClr val="accent6">
                    <a:lumMod val="40000"/>
                    <a:lumOff val="60000"/>
                  </a:schemeClr>
                </a:solidFill>
              </a:rPr>
              <a:t>傻傻</a:t>
            </a:r>
            <a:endParaRPr lang="en-US" altLang="zh-CN" sz="3600" dirty="0">
              <a:solidFill>
                <a:schemeClr val="accent6">
                  <a:lumMod val="40000"/>
                  <a:lumOff val="60000"/>
                </a:schemeClr>
              </a:solidFill>
            </a:endParaRPr>
          </a:p>
          <a:p>
            <a:pPr algn="ctr"/>
            <a:r>
              <a:rPr lang="zh-CN" altLang="en-US" sz="3600" dirty="0">
                <a:solidFill>
                  <a:schemeClr val="accent6">
                    <a:lumMod val="40000"/>
                    <a:lumOff val="60000"/>
                  </a:schemeClr>
                </a:solidFill>
              </a:rPr>
              <a:t>分不清楚！</a:t>
            </a:r>
          </a:p>
        </p:txBody>
      </p:sp>
      <p:sp>
        <p:nvSpPr>
          <p:cNvPr id="22" name="文本框 21">
            <a:extLst>
              <a:ext uri="{FF2B5EF4-FFF2-40B4-BE49-F238E27FC236}">
                <a16:creationId xmlns:a16="http://schemas.microsoft.com/office/drawing/2014/main" id="{4114D662-D470-48C2-A680-7480F6658D6E}"/>
              </a:ext>
            </a:extLst>
          </p:cNvPr>
          <p:cNvSpPr txBox="1"/>
          <p:nvPr/>
        </p:nvSpPr>
        <p:spPr>
          <a:xfrm>
            <a:off x="2060219" y="1094988"/>
            <a:ext cx="1899459" cy="461665"/>
          </a:xfrm>
          <a:prstGeom prst="rect">
            <a:avLst/>
          </a:prstGeom>
          <a:noFill/>
        </p:spPr>
        <p:txBody>
          <a:bodyPr wrap="square" rtlCol="0">
            <a:spAutoFit/>
          </a:bodyPr>
          <a:lstStyle/>
          <a:p>
            <a:r>
              <a:rPr lang="en-US" altLang="zh-CN" sz="2400" b="1" dirty="0">
                <a:solidFill>
                  <a:schemeClr val="bg1"/>
                </a:solidFill>
                <a:latin typeface="+mn-ea"/>
              </a:rPr>
              <a:t>[x]</a:t>
            </a:r>
            <a:r>
              <a:rPr lang="zh-CN" altLang="en-US" sz="2400" b="1" dirty="0">
                <a:solidFill>
                  <a:schemeClr val="bg1"/>
                </a:solidFill>
                <a:latin typeface="+mn-ea"/>
              </a:rPr>
              <a:t>方</a:t>
            </a:r>
            <a:r>
              <a:rPr lang="en-US" altLang="zh-CN" sz="2400" b="1" dirty="0">
                <a:solidFill>
                  <a:schemeClr val="bg1"/>
                </a:solidFill>
                <a:latin typeface="+mn-ea"/>
              </a:rPr>
              <a:t>-[h]</a:t>
            </a:r>
            <a:r>
              <a:rPr lang="zh-CN" altLang="en-US" sz="2400" b="1" dirty="0">
                <a:solidFill>
                  <a:schemeClr val="bg1"/>
                </a:solidFill>
                <a:latin typeface="+mn-ea"/>
                <a:cs typeface="Times New Roman" panose="02020603050405020304" pitchFamily="18" charset="0"/>
              </a:rPr>
              <a:t>汤</a:t>
            </a:r>
            <a:endParaRPr lang="zh-CN" altLang="en-US" sz="2400" b="1" dirty="0">
              <a:solidFill>
                <a:schemeClr val="bg1"/>
              </a:solidFill>
              <a:latin typeface="+mn-ea"/>
            </a:endParaRPr>
          </a:p>
        </p:txBody>
      </p:sp>
      <p:sp>
        <p:nvSpPr>
          <p:cNvPr id="23" name="文本框 22">
            <a:extLst>
              <a:ext uri="{FF2B5EF4-FFF2-40B4-BE49-F238E27FC236}">
                <a16:creationId xmlns:a16="http://schemas.microsoft.com/office/drawing/2014/main" id="{4EC7CC1D-93DB-4D46-8BB0-10FE0F7E32EC}"/>
              </a:ext>
            </a:extLst>
          </p:cNvPr>
          <p:cNvSpPr txBox="1"/>
          <p:nvPr/>
        </p:nvSpPr>
        <p:spPr>
          <a:xfrm>
            <a:off x="9361359" y="633323"/>
            <a:ext cx="2093134" cy="461665"/>
          </a:xfrm>
          <a:prstGeom prst="rect">
            <a:avLst/>
          </a:prstGeom>
          <a:noFill/>
        </p:spPr>
        <p:txBody>
          <a:bodyPr wrap="square" rtlCol="0">
            <a:spAutoFit/>
          </a:bodyPr>
          <a:lstStyle/>
          <a:p>
            <a:r>
              <a:rPr lang="en-US" altLang="zh-CN" sz="2400" b="1" dirty="0">
                <a:solidFill>
                  <a:schemeClr val="bg1"/>
                </a:solidFill>
                <a:latin typeface="+mn-ea"/>
              </a:rPr>
              <a:t>[ji]</a:t>
            </a:r>
            <a:r>
              <a:rPr lang="zh-CN" altLang="en-US" sz="2400" b="1" dirty="0">
                <a:solidFill>
                  <a:schemeClr val="bg1"/>
                </a:solidFill>
                <a:latin typeface="+mn-ea"/>
              </a:rPr>
              <a:t>妈</a:t>
            </a:r>
            <a:r>
              <a:rPr lang="en-US" altLang="zh-CN" sz="2400" b="1" dirty="0">
                <a:solidFill>
                  <a:schemeClr val="bg1"/>
                </a:solidFill>
                <a:latin typeface="+mn-ea"/>
              </a:rPr>
              <a:t>-[</a:t>
            </a:r>
            <a:r>
              <a:rPr lang="en-US" altLang="zh-CN" sz="2400" b="1" dirty="0" err="1">
                <a:solidFill>
                  <a:schemeClr val="bg1"/>
                </a:solidFill>
                <a:latin typeface="+mn-ea"/>
              </a:rPr>
              <a:t>ʔji</a:t>
            </a:r>
            <a:r>
              <a:rPr lang="en-US" altLang="zh-CN" sz="2400" b="1" dirty="0">
                <a:solidFill>
                  <a:schemeClr val="bg1"/>
                </a:solidFill>
                <a:latin typeface="+mn-ea"/>
              </a:rPr>
              <a:t>]</a:t>
            </a:r>
            <a:r>
              <a:rPr lang="zh-CN" altLang="en-US" sz="2400" b="1" dirty="0">
                <a:solidFill>
                  <a:schemeClr val="bg1"/>
                </a:solidFill>
                <a:latin typeface="+mn-ea"/>
              </a:rPr>
              <a:t>压</a:t>
            </a:r>
          </a:p>
        </p:txBody>
      </p:sp>
      <p:sp>
        <p:nvSpPr>
          <p:cNvPr id="24" name="文本框 23">
            <a:extLst>
              <a:ext uri="{FF2B5EF4-FFF2-40B4-BE49-F238E27FC236}">
                <a16:creationId xmlns:a16="http://schemas.microsoft.com/office/drawing/2014/main" id="{1FE27149-1D2C-45AE-8C02-3B0CB1AC8BA0}"/>
              </a:ext>
            </a:extLst>
          </p:cNvPr>
          <p:cNvSpPr txBox="1"/>
          <p:nvPr/>
        </p:nvSpPr>
        <p:spPr>
          <a:xfrm>
            <a:off x="2538813" y="6220302"/>
            <a:ext cx="1108323" cy="461665"/>
          </a:xfrm>
          <a:prstGeom prst="rect">
            <a:avLst/>
          </a:prstGeom>
          <a:noFill/>
        </p:spPr>
        <p:txBody>
          <a:bodyPr wrap="square" rtlCol="0">
            <a:spAutoFit/>
          </a:bodyPr>
          <a:lstStyle/>
          <a:p>
            <a:r>
              <a:rPr lang="ko-KR" altLang="en-US" sz="2400" b="1" i="0" dirty="0">
                <a:solidFill>
                  <a:schemeClr val="bg1"/>
                </a:solidFill>
                <a:effectLst/>
                <a:latin typeface="+mn-ea"/>
              </a:rPr>
              <a:t>사랑해</a:t>
            </a:r>
            <a:endParaRPr lang="zh-CN" altLang="en-US" sz="2400" b="1" dirty="0">
              <a:solidFill>
                <a:schemeClr val="bg1"/>
              </a:solidFill>
              <a:latin typeface="+mn-ea"/>
            </a:endParaRPr>
          </a:p>
        </p:txBody>
      </p:sp>
    </p:spTree>
    <p:extLst>
      <p:ext uri="{BB962C8B-B14F-4D97-AF65-F5344CB8AC3E}">
        <p14:creationId xmlns:p14="http://schemas.microsoft.com/office/powerpoint/2010/main" val="2843236467"/>
      </p:ext>
    </p:extLst>
  </p:cSld>
  <p:clrMapOvr>
    <a:masterClrMapping/>
  </p:clrMapOvr>
  <p:transition spd="slow">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1145652" y="1051590"/>
            <a:ext cx="2807020" cy="3129857"/>
            <a:chOff x="4693878" y="-802178"/>
            <a:chExt cx="2807022" cy="3129860"/>
          </a:xfrm>
        </p:grpSpPr>
        <p:sp>
          <p:nvSpPr>
            <p:cNvPr id="3" name="Freeform: Shape 25"/>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Freeform: Shape 24"/>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Freeform: Shape 19"/>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02</a:t>
              </a:r>
              <a:endParaRPr kumimoji="0" sz="600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0" name="Rectangle 27"/>
          <p:cNvSpPr/>
          <p:nvPr/>
        </p:nvSpPr>
        <p:spPr>
          <a:xfrm>
            <a:off x="638026" y="4209736"/>
            <a:ext cx="3822272" cy="734493"/>
          </a:xfrm>
          <a:prstGeom prst="rect">
            <a:avLst/>
          </a:prstGeom>
        </p:spPr>
        <p:txBody>
          <a:bodyPr wrap="none" lIns="192000" tIns="0" rIns="192000" bIns="0">
            <a:no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语音的数字编码</a:t>
            </a:r>
          </a:p>
        </p:txBody>
      </p:sp>
    </p:spTree>
    <p:extLst>
      <p:ext uri="{BB962C8B-B14F-4D97-AF65-F5344CB8AC3E}">
        <p14:creationId xmlns:p14="http://schemas.microsoft.com/office/powerpoint/2010/main" val="120403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500"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声波与振动</a:t>
              </a:r>
            </a:p>
          </p:txBody>
        </p:sp>
      </p:grpSp>
      <p:sp>
        <p:nvSpPr>
          <p:cNvPr id="5" name="矩形 4"/>
          <p:cNvSpPr/>
          <p:nvPr/>
        </p:nvSpPr>
        <p:spPr>
          <a:xfrm>
            <a:off x="4239895" y="282575"/>
            <a:ext cx="7348855" cy="618553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39895" y="419735"/>
            <a:ext cx="7115810" cy="5622290"/>
          </a:xfrm>
          <a:prstGeom prst="rect">
            <a:avLst/>
          </a:prstGeom>
          <a:noFill/>
        </p:spPr>
        <p:txBody>
          <a:bodyPr wrap="square" rtlCol="0">
            <a:normAutofit/>
          </a:bodyPr>
          <a:lstStyle/>
          <a:p>
            <a:r>
              <a:rPr lang="zh-CN" altLang="en-US" sz="4000" b="1" dirty="0">
                <a:solidFill>
                  <a:schemeClr val="bg1"/>
                </a:solidFill>
                <a:sym typeface="+mn-ea"/>
              </a:rPr>
              <a:t>声音＜声波＜振动</a:t>
            </a:r>
            <a:endParaRPr lang="zh-CN" altLang="en-US" sz="2800" b="1" dirty="0">
              <a:solidFill>
                <a:schemeClr val="bg1"/>
              </a:solidFill>
              <a:sym typeface="+mn-ea"/>
            </a:endParaRPr>
          </a:p>
          <a:p>
            <a:endParaRPr lang="zh-CN" altLang="en-US" sz="4000" b="1" dirty="0">
              <a:solidFill>
                <a:schemeClr val="bg1"/>
              </a:solidFill>
              <a:sym typeface="+mn-ea"/>
            </a:endParaRPr>
          </a:p>
          <a:p>
            <a:r>
              <a:rPr lang="zh-CN" altLang="en-US" sz="4000" b="1" dirty="0">
                <a:solidFill>
                  <a:schemeClr val="bg1"/>
                </a:solidFill>
                <a:sym typeface="+mn-ea"/>
              </a:rPr>
              <a:t>简谐振动：最简单的振动</a:t>
            </a:r>
          </a:p>
        </p:txBody>
      </p:sp>
      <p:pic>
        <p:nvPicPr>
          <p:cNvPr id="1026" name="Picture 2" descr="C:\Users\taihu\Desktop\view.jp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811" y="2479409"/>
            <a:ext cx="7174615" cy="2736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声波与振动</a:t>
              </a:r>
            </a:p>
          </p:txBody>
        </p:sp>
      </p:grpSp>
      <p:sp>
        <p:nvSpPr>
          <p:cNvPr id="5" name="矩形 4"/>
          <p:cNvSpPr/>
          <p:nvPr/>
        </p:nvSpPr>
        <p:spPr>
          <a:xfrm>
            <a:off x="3670300" y="1144271"/>
            <a:ext cx="8437336" cy="428498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35120" y="1294765"/>
            <a:ext cx="7209155" cy="2549525"/>
          </a:xfrm>
          <a:prstGeom prst="rect">
            <a:avLst/>
          </a:prstGeom>
          <a:noFill/>
        </p:spPr>
        <p:txBody>
          <a:bodyPr wrap="square" rtlCol="0">
            <a:normAutofit/>
          </a:bodyPr>
          <a:lstStyle/>
          <a:p>
            <a:r>
              <a:rPr lang="zh-CN" altLang="en-US" sz="4000" b="1" dirty="0">
                <a:solidFill>
                  <a:schemeClr val="bg1"/>
                </a:solidFill>
                <a:sym typeface="+mn-ea"/>
              </a:rPr>
              <a:t>横波</a:t>
            </a:r>
          </a:p>
        </p:txBody>
      </p:sp>
      <p:pic>
        <p:nvPicPr>
          <p:cNvPr id="1027" name="Picture 3" descr="C:\Users\taihu\Desktop\tim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0308" y="2106290"/>
            <a:ext cx="4150391"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aihu\Desktop\t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6833" y="2013390"/>
            <a:ext cx="3676262" cy="2757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声波与振动</a:t>
              </a:r>
            </a:p>
          </p:txBody>
        </p:sp>
      </p:grpSp>
      <p:sp>
        <p:nvSpPr>
          <p:cNvPr id="5" name="矩形 4"/>
          <p:cNvSpPr/>
          <p:nvPr/>
        </p:nvSpPr>
        <p:spPr>
          <a:xfrm>
            <a:off x="3670300" y="1144270"/>
            <a:ext cx="8558530" cy="428688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81475" y="1469390"/>
            <a:ext cx="7209155" cy="2549525"/>
          </a:xfrm>
          <a:prstGeom prst="rect">
            <a:avLst/>
          </a:prstGeom>
          <a:noFill/>
        </p:spPr>
        <p:txBody>
          <a:bodyPr wrap="square" rtlCol="0">
            <a:normAutofit/>
          </a:bodyPr>
          <a:lstStyle/>
          <a:p>
            <a:r>
              <a:rPr lang="zh-CN" altLang="en-US" sz="4000" b="1" dirty="0">
                <a:solidFill>
                  <a:schemeClr val="bg1"/>
                </a:solidFill>
                <a:sym typeface="+mn-ea"/>
              </a:rPr>
              <a:t>纵波</a:t>
            </a:r>
          </a:p>
        </p:txBody>
      </p:sp>
      <p:pic>
        <p:nvPicPr>
          <p:cNvPr id="2050" name="Picture 2" descr="C:\Users\taihu\Desktop\timg.gif"/>
          <p:cNvPicPr>
            <a:picLocks noChangeAspect="1" noChangeArrowheads="1" noCrop="1"/>
          </p:cNvPicPr>
          <p:nvPr/>
        </p:nvPicPr>
        <p:blipFill>
          <a:blip r:embed="rId2"/>
          <a:srcRect/>
          <a:stretch>
            <a:fillRect/>
          </a:stretch>
        </p:blipFill>
        <p:spPr bwMode="auto">
          <a:xfrm>
            <a:off x="4124317" y="2571450"/>
            <a:ext cx="6624736" cy="171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声波与振动</a:t>
              </a:r>
            </a:p>
          </p:txBody>
        </p:sp>
      </p:grpSp>
      <p:sp>
        <p:nvSpPr>
          <p:cNvPr id="5" name="矩形 4"/>
          <p:cNvSpPr/>
          <p:nvPr/>
        </p:nvSpPr>
        <p:spPr>
          <a:xfrm>
            <a:off x="3670300" y="1144270"/>
            <a:ext cx="8558530" cy="428688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81475" y="1469390"/>
            <a:ext cx="7395210" cy="3888105"/>
          </a:xfrm>
          <a:prstGeom prst="rect">
            <a:avLst/>
          </a:prstGeom>
          <a:noFill/>
        </p:spPr>
        <p:txBody>
          <a:bodyPr wrap="square" rtlCol="0"/>
          <a:lstStyle/>
          <a:p>
            <a:r>
              <a:rPr lang="zh-CN" altLang="en-US" sz="3200" b="1" dirty="0">
                <a:solidFill>
                  <a:schemeClr val="bg1"/>
                </a:solidFill>
                <a:sym typeface="+mn-ea"/>
              </a:rPr>
              <a:t>声波是横波还是纵波？</a:t>
            </a:r>
            <a:endParaRPr lang="en-US" altLang="zh-CN" sz="3600" b="1" dirty="0">
              <a:solidFill>
                <a:schemeClr val="bg1"/>
              </a:solidFill>
            </a:endParaRPr>
          </a:p>
          <a:p>
            <a:endParaRPr lang="en-US" altLang="zh-CN" sz="3600" b="1" dirty="0">
              <a:solidFill>
                <a:schemeClr val="bg1"/>
              </a:solidFill>
            </a:endParaRPr>
          </a:p>
          <a:p>
            <a:endParaRPr lang="en-US" altLang="zh-CN" sz="3600" b="1" dirty="0">
              <a:solidFill>
                <a:schemeClr val="bg1"/>
              </a:solidFill>
            </a:endParaRPr>
          </a:p>
          <a:p>
            <a:endParaRPr lang="en-US" altLang="zh-CN" sz="3600" b="1" dirty="0">
              <a:solidFill>
                <a:schemeClr val="bg1"/>
              </a:solidFill>
            </a:endParaRPr>
          </a:p>
          <a:p>
            <a:endParaRPr lang="en-US" altLang="zh-CN" sz="3600" b="1" dirty="0">
              <a:solidFill>
                <a:schemeClr val="bg1"/>
              </a:solidFill>
            </a:endParaRPr>
          </a:p>
          <a:p>
            <a:r>
              <a:rPr lang="zh-CN" altLang="en-US" sz="3600" b="1" dirty="0">
                <a:solidFill>
                  <a:schemeClr val="bg1"/>
                </a:solidFill>
                <a:sym typeface="+mn-ea"/>
              </a:rPr>
              <a:t>疏密＞声压周期性的变化</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649" y="2147079"/>
            <a:ext cx="6984776" cy="200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589020" y="596900"/>
            <a:ext cx="8391525" cy="577596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82365" y="786765"/>
            <a:ext cx="7395210" cy="3888105"/>
          </a:xfrm>
          <a:prstGeom prst="rect">
            <a:avLst/>
          </a:prstGeom>
          <a:noFill/>
        </p:spPr>
        <p:txBody>
          <a:bodyPr wrap="square" rtlCol="0"/>
          <a:lstStyle/>
          <a:p>
            <a:r>
              <a:rPr lang="zh-CN" altLang="en-US" sz="3600" b="1">
                <a:solidFill>
                  <a:schemeClr val="bg1"/>
                </a:solidFill>
                <a:sym typeface="+mn-ea"/>
              </a:rPr>
              <a:t>改变声波的存在方式</a:t>
            </a:r>
            <a:endParaRPr lang="zh-CN" altLang="en-US" sz="3600" b="1">
              <a:solidFill>
                <a:schemeClr val="bg1"/>
              </a:solidFill>
            </a:endParaRPr>
          </a:p>
          <a:p>
            <a:pPr lvl="1"/>
            <a:r>
              <a:rPr lang="zh-CN" altLang="en-US" sz="3600" b="1">
                <a:solidFill>
                  <a:schemeClr val="bg1"/>
                </a:solidFill>
                <a:sym typeface="+mn-ea"/>
              </a:rPr>
              <a:t>超远距离传输</a:t>
            </a:r>
            <a:endParaRPr lang="zh-CN" altLang="en-US" sz="3600" b="1">
              <a:solidFill>
                <a:schemeClr val="bg1"/>
              </a:solidFill>
            </a:endParaRPr>
          </a:p>
          <a:p>
            <a:pPr lvl="1"/>
            <a:r>
              <a:rPr lang="zh-CN" altLang="en-US" sz="3600" b="1">
                <a:solidFill>
                  <a:schemeClr val="bg1"/>
                </a:solidFill>
                <a:sym typeface="+mn-ea"/>
              </a:rPr>
              <a:t>记录重放</a:t>
            </a:r>
            <a:endParaRPr lang="zh-CN" altLang="en-US" sz="3600"/>
          </a:p>
          <a:p>
            <a:endParaRPr lang="zh-CN" altLang="en-US" sz="3600" b="1" dirty="0">
              <a:solidFill>
                <a:schemeClr val="bg1"/>
              </a:solidFill>
              <a:sym typeface="+mn-ea"/>
            </a:endParaRPr>
          </a:p>
        </p:txBody>
      </p:sp>
      <p:pic>
        <p:nvPicPr>
          <p:cNvPr id="10" name="图片 9" descr="u=2004052966,1013302491&amp;fm=26&amp;gp=0"/>
          <p:cNvPicPr>
            <a:picLocks noChangeAspect="1"/>
          </p:cNvPicPr>
          <p:nvPr/>
        </p:nvPicPr>
        <p:blipFill>
          <a:blip r:embed="rId2"/>
          <a:stretch>
            <a:fillRect/>
          </a:stretch>
        </p:blipFill>
        <p:spPr>
          <a:xfrm>
            <a:off x="3826510" y="3267710"/>
            <a:ext cx="3810000" cy="2278380"/>
          </a:xfrm>
          <a:prstGeom prst="rect">
            <a:avLst/>
          </a:prstGeom>
        </p:spPr>
      </p:pic>
      <p:pic>
        <p:nvPicPr>
          <p:cNvPr id="9" name="图片 8" descr="Img382035219"/>
          <p:cNvPicPr>
            <a:picLocks noChangeAspect="1"/>
          </p:cNvPicPr>
          <p:nvPr/>
        </p:nvPicPr>
        <p:blipFill>
          <a:blip r:embed="rId3"/>
          <a:stretch>
            <a:fillRect/>
          </a:stretch>
        </p:blipFill>
        <p:spPr>
          <a:xfrm>
            <a:off x="7774305" y="2007235"/>
            <a:ext cx="4020820" cy="2593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786765"/>
            <a:ext cx="8069580" cy="517144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32225" y="786765"/>
            <a:ext cx="7209155" cy="2549525"/>
          </a:xfrm>
          <a:prstGeom prst="rect">
            <a:avLst/>
          </a:prstGeom>
          <a:noFill/>
        </p:spPr>
        <p:txBody>
          <a:bodyPr wrap="square" rtlCol="0">
            <a:normAutofit/>
          </a:bodyPr>
          <a:lstStyle/>
          <a:p>
            <a:r>
              <a:rPr lang="zh-CN" altLang="en-US" sz="4000" b="1" dirty="0">
                <a:solidFill>
                  <a:schemeClr val="bg1"/>
                </a:solidFill>
                <a:sym typeface="+mn-ea"/>
              </a:rPr>
              <a:t>纸杯传声</a:t>
            </a:r>
          </a:p>
        </p:txBody>
      </p:sp>
      <p:pic>
        <p:nvPicPr>
          <p:cNvPr id="9" name="图片 8" descr="20115917141793"/>
          <p:cNvPicPr>
            <a:picLocks noChangeAspect="1"/>
          </p:cNvPicPr>
          <p:nvPr/>
        </p:nvPicPr>
        <p:blipFill>
          <a:blip r:embed="rId2"/>
          <a:stretch>
            <a:fillRect/>
          </a:stretch>
        </p:blipFill>
        <p:spPr>
          <a:xfrm>
            <a:off x="4431665" y="1870075"/>
            <a:ext cx="6009640" cy="3377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602615" y="541655"/>
            <a:ext cx="4680000" cy="2095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051040" y="509905"/>
            <a:ext cx="4680000" cy="3175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723765" y="285433"/>
            <a:ext cx="2922905" cy="492125"/>
          </a:xfrm>
          <a:prstGeom prst="rect">
            <a:avLst/>
          </a:prstGeom>
          <a:noFill/>
        </p:spPr>
        <p:txBody>
          <a:bodyPr wrap="square" lIns="0" tIns="0" rIns="0" bIns="0" rtlCol="0" anchor="ctr">
            <a:spAutoFit/>
          </a:bodyPr>
          <a:lstStyle/>
          <a:p>
            <a:pPr algn="ctr"/>
            <a:r>
              <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Review</a:t>
            </a:r>
          </a:p>
        </p:txBody>
      </p:sp>
      <p:sp>
        <p:nvSpPr>
          <p:cNvPr id="8" name="Rectangle 33">
            <a:extLst>
              <a:ext uri="{FF2B5EF4-FFF2-40B4-BE49-F238E27FC236}">
                <a16:creationId xmlns:a16="http://schemas.microsoft.com/office/drawing/2014/main" id="{CD7EB39E-6EA8-40E1-B13B-385C6C129CEE}"/>
              </a:ext>
            </a:extLst>
          </p:cNvPr>
          <p:cNvSpPr/>
          <p:nvPr/>
        </p:nvSpPr>
        <p:spPr>
          <a:xfrm>
            <a:off x="488315" y="843186"/>
            <a:ext cx="3544842" cy="5627303"/>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zh-CN" sz="3600" b="1" dirty="0">
                <a:latin typeface="+mn-ea"/>
                <a:sym typeface="Arial" panose="020B0604020202020204" pitchFamily="34" charset="0"/>
              </a:rPr>
              <a:t>分词方法</a:t>
            </a:r>
          </a:p>
          <a:p>
            <a:pPr marL="571500" indent="-571500" algn="l">
              <a:buFont typeface="Wingdings" panose="05000000000000000000" charset="0"/>
              <a:buChar char="Ø"/>
            </a:pPr>
            <a:r>
              <a:rPr lang="zh-CN" sz="3600" b="1" dirty="0">
                <a:latin typeface="+mn-ea"/>
                <a:sym typeface="Arial" panose="020B0604020202020204" pitchFamily="34" charset="0"/>
              </a:rPr>
              <a:t>正向最大匹配</a:t>
            </a:r>
          </a:p>
          <a:p>
            <a:pPr marL="571500" indent="-571500" algn="l">
              <a:buFont typeface="Wingdings" panose="05000000000000000000" charset="0"/>
              <a:buChar char="Ø"/>
            </a:pPr>
            <a:r>
              <a:rPr lang="zh-CN" sz="3600" b="1" dirty="0">
                <a:latin typeface="+mn-ea"/>
                <a:sym typeface="Arial" panose="020B0604020202020204" pitchFamily="34" charset="0"/>
              </a:rPr>
              <a:t>逆向最大匹配</a:t>
            </a:r>
          </a:p>
          <a:p>
            <a:pPr marL="571500" indent="-571500" algn="l">
              <a:buFont typeface="Wingdings" panose="05000000000000000000" charset="0"/>
              <a:buChar char="Ø"/>
            </a:pPr>
            <a:r>
              <a:rPr lang="zh-CN" sz="3600" b="1" dirty="0">
                <a:latin typeface="+mn-ea"/>
                <a:sym typeface="Arial" panose="020B0604020202020204" pitchFamily="34" charset="0"/>
              </a:rPr>
              <a:t>邻近匹配</a:t>
            </a:r>
          </a:p>
          <a:p>
            <a:pPr marL="571500" indent="-571500" algn="l">
              <a:buFont typeface="Wingdings" panose="05000000000000000000" charset="0"/>
              <a:buChar char="Ø"/>
            </a:pPr>
            <a:r>
              <a:rPr lang="zh-CN" sz="3600" b="1" dirty="0">
                <a:latin typeface="+mn-ea"/>
                <a:sym typeface="Arial" panose="020B0604020202020204" pitchFamily="34" charset="0"/>
              </a:rPr>
              <a:t>最短路径匹配</a:t>
            </a:r>
          </a:p>
          <a:p>
            <a:pPr marL="571500" indent="-571500" algn="l">
              <a:buFont typeface="Wingdings" panose="05000000000000000000" charset="0"/>
              <a:buChar char="Ø"/>
            </a:pPr>
            <a:r>
              <a:rPr lang="zh-CN" altLang="en-US" sz="3600" b="1" dirty="0">
                <a:latin typeface="+mn-ea"/>
                <a:sym typeface="Arial" panose="020B0604020202020204" pitchFamily="34" charset="0"/>
              </a:rPr>
              <a:t>统计分词</a:t>
            </a:r>
            <a:endParaRPr lang="en-US" altLang="zh-CN" sz="3600" b="1" dirty="0">
              <a:latin typeface="+mn-ea"/>
              <a:sym typeface="Arial" panose="020B0604020202020204" pitchFamily="34" charset="0"/>
            </a:endParaRPr>
          </a:p>
          <a:p>
            <a:pPr marL="571500" indent="-571500" algn="l">
              <a:buFont typeface="Wingdings" panose="05000000000000000000" charset="0"/>
              <a:buChar char="Ø"/>
            </a:pPr>
            <a:endParaRPr lang="zh-CN" sz="3600" b="1" dirty="0">
              <a:latin typeface="+mn-ea"/>
              <a:sym typeface="Arial" panose="020B0604020202020204" pitchFamily="34" charset="0"/>
            </a:endParaRPr>
          </a:p>
          <a:p>
            <a:pPr marL="571500" indent="-571500" algn="l">
              <a:buFont typeface="Wingdings" panose="05000000000000000000" charset="0"/>
              <a:buChar char="Ø"/>
            </a:pPr>
            <a:endParaRPr lang="zh-CN" sz="3600" b="1" dirty="0">
              <a:latin typeface="+mn-ea"/>
              <a:sym typeface="Arial" panose="020B0604020202020204" pitchFamily="34" charset="0"/>
            </a:endParaRPr>
          </a:p>
        </p:txBody>
      </p:sp>
      <p:sp>
        <p:nvSpPr>
          <p:cNvPr id="12" name="矩形 11">
            <a:extLst>
              <a:ext uri="{FF2B5EF4-FFF2-40B4-BE49-F238E27FC236}">
                <a16:creationId xmlns:a16="http://schemas.microsoft.com/office/drawing/2014/main" id="{BABF5E0B-C112-4482-A2AB-06A0C6388C46}"/>
              </a:ext>
            </a:extLst>
          </p:cNvPr>
          <p:cNvSpPr/>
          <p:nvPr/>
        </p:nvSpPr>
        <p:spPr>
          <a:xfrm>
            <a:off x="4320811" y="3689653"/>
            <a:ext cx="3732261" cy="278083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消歧手段</a:t>
            </a:r>
          </a:p>
          <a:p>
            <a:pPr marL="571500" indent="-571500" algn="l">
              <a:buFont typeface="Wingdings" panose="05000000000000000000" charset="0"/>
              <a:buChar char="Ø"/>
            </a:pPr>
            <a:r>
              <a:rPr lang="zh-CN" altLang="en-US" sz="3600" b="1" dirty="0"/>
              <a:t>专用规则</a:t>
            </a:r>
          </a:p>
          <a:p>
            <a:pPr marL="571500" indent="-571500" algn="l">
              <a:buFont typeface="Wingdings" panose="05000000000000000000" charset="0"/>
              <a:buChar char="Ø"/>
            </a:pPr>
            <a:r>
              <a:rPr lang="zh-CN" altLang="en-US" sz="3600" b="1" dirty="0"/>
              <a:t>通用规则</a:t>
            </a:r>
          </a:p>
          <a:p>
            <a:pPr marL="571500" indent="-571500" algn="l">
              <a:buFont typeface="Wingdings" panose="05000000000000000000" charset="0"/>
              <a:buChar char="Ø"/>
            </a:pPr>
            <a:r>
              <a:rPr lang="zh-CN" altLang="en-US" sz="3600" b="1" dirty="0"/>
              <a:t>词频</a:t>
            </a:r>
          </a:p>
          <a:p>
            <a:pPr marL="571500" indent="-571500" algn="l">
              <a:buFont typeface="Wingdings" panose="05000000000000000000" charset="0"/>
              <a:buChar char="Ø"/>
            </a:pPr>
            <a:r>
              <a:rPr lang="en-US" altLang="zh-CN" sz="3600" b="1" dirty="0"/>
              <a:t>N</a:t>
            </a:r>
            <a:r>
              <a:rPr lang="zh-CN" altLang="en-US" sz="3600" b="1" dirty="0"/>
              <a:t>元文法</a:t>
            </a:r>
          </a:p>
        </p:txBody>
      </p:sp>
      <p:sp>
        <p:nvSpPr>
          <p:cNvPr id="13" name="Rectangle 33">
            <a:extLst>
              <a:ext uri="{FF2B5EF4-FFF2-40B4-BE49-F238E27FC236}">
                <a16:creationId xmlns:a16="http://schemas.microsoft.com/office/drawing/2014/main" id="{D8CD70F6-6080-405A-B4B9-93B2626BECC0}"/>
              </a:ext>
            </a:extLst>
          </p:cNvPr>
          <p:cNvSpPr/>
          <p:nvPr/>
        </p:nvSpPr>
        <p:spPr>
          <a:xfrm>
            <a:off x="4320811" y="843187"/>
            <a:ext cx="3732261" cy="2780837"/>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zh-CN" sz="3600" b="1" dirty="0">
                <a:latin typeface="+mn-ea"/>
                <a:sym typeface="Arial" panose="020B0604020202020204" pitchFamily="34" charset="0"/>
              </a:rPr>
              <a:t>分词歧义类型</a:t>
            </a:r>
          </a:p>
          <a:p>
            <a:pPr marL="571500" indent="-571500" algn="l">
              <a:buFont typeface="Wingdings" panose="05000000000000000000" charset="0"/>
              <a:buChar char="Ø"/>
            </a:pPr>
            <a:r>
              <a:rPr lang="zh-CN" sz="3600" b="1" dirty="0">
                <a:latin typeface="+mn-ea"/>
                <a:sym typeface="Arial" panose="020B0604020202020204" pitchFamily="34" charset="0"/>
              </a:rPr>
              <a:t>交集型</a:t>
            </a:r>
          </a:p>
          <a:p>
            <a:pPr marL="571500" indent="-571500" algn="l">
              <a:buFont typeface="Wingdings" panose="05000000000000000000" charset="0"/>
              <a:buChar char="Ø"/>
            </a:pPr>
            <a:r>
              <a:rPr lang="zh-CN" sz="3600" b="1" dirty="0">
                <a:latin typeface="+mn-ea"/>
                <a:sym typeface="Arial" panose="020B0604020202020204" pitchFamily="34" charset="0"/>
              </a:rPr>
              <a:t>组合型</a:t>
            </a:r>
          </a:p>
          <a:p>
            <a:pPr marL="571500" indent="-571500" algn="l">
              <a:buFont typeface="Wingdings" panose="05000000000000000000" charset="0"/>
              <a:buChar char="Ø"/>
            </a:pPr>
            <a:r>
              <a:rPr lang="zh-CN" sz="3600" b="1" dirty="0">
                <a:latin typeface="+mn-ea"/>
                <a:sym typeface="Arial" panose="020B0604020202020204" pitchFamily="34" charset="0"/>
              </a:rPr>
              <a:t>混合型</a:t>
            </a:r>
          </a:p>
          <a:p>
            <a:pPr marL="571500" indent="-571500" algn="l">
              <a:buFont typeface="Wingdings" panose="05000000000000000000" charset="0"/>
              <a:buChar char="Ø"/>
            </a:pPr>
            <a:endParaRPr lang="zh-CN" sz="3600" b="1" dirty="0">
              <a:latin typeface="+mn-ea"/>
              <a:sym typeface="Arial" panose="020B0604020202020204" pitchFamily="34" charset="0"/>
            </a:endParaRPr>
          </a:p>
        </p:txBody>
      </p:sp>
      <p:sp>
        <p:nvSpPr>
          <p:cNvPr id="14" name="Rectangle 33">
            <a:extLst>
              <a:ext uri="{FF2B5EF4-FFF2-40B4-BE49-F238E27FC236}">
                <a16:creationId xmlns:a16="http://schemas.microsoft.com/office/drawing/2014/main" id="{CCFB819A-9EBF-47F0-9D70-645CC2F85B09}"/>
              </a:ext>
            </a:extLst>
          </p:cNvPr>
          <p:cNvSpPr/>
          <p:nvPr/>
        </p:nvSpPr>
        <p:spPr>
          <a:xfrm>
            <a:off x="8241665" y="843185"/>
            <a:ext cx="3544842" cy="5627303"/>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zh-CN" altLang="en-US" sz="3600" b="1" dirty="0">
                <a:latin typeface="+mn-ea"/>
                <a:sym typeface="Arial" panose="020B0604020202020204" pitchFamily="34" charset="0"/>
              </a:rPr>
              <a:t>其他</a:t>
            </a:r>
            <a:endParaRPr lang="zh-CN" sz="3600" b="1" dirty="0">
              <a:latin typeface="+mn-ea"/>
              <a:sym typeface="Arial" panose="020B0604020202020204" pitchFamily="34" charset="0"/>
            </a:endParaRPr>
          </a:p>
          <a:p>
            <a:pPr marL="571500" indent="-571500" algn="l">
              <a:buFont typeface="Wingdings" panose="05000000000000000000" charset="0"/>
              <a:buChar char="Ø"/>
            </a:pPr>
            <a:r>
              <a:rPr lang="zh-CN" altLang="en-US" sz="3600" b="1" dirty="0">
                <a:latin typeface="+mn-ea"/>
                <a:sym typeface="Arial" panose="020B0604020202020204" pitchFamily="34" charset="0"/>
              </a:rPr>
              <a:t>分词测评</a:t>
            </a:r>
            <a:endParaRPr lang="en-US" altLang="zh-CN" sz="3600" b="1" dirty="0">
              <a:latin typeface="+mn-ea"/>
              <a:sym typeface="Arial" panose="020B0604020202020204" pitchFamily="34" charset="0"/>
            </a:endParaRPr>
          </a:p>
          <a:p>
            <a:pPr marL="571500" indent="-571500" algn="l">
              <a:buFont typeface="Wingdings" panose="05000000000000000000" charset="0"/>
              <a:buChar char="Ø"/>
            </a:pPr>
            <a:r>
              <a:rPr lang="zh-CN" altLang="en-US" sz="3600" b="1" dirty="0">
                <a:latin typeface="+mn-ea"/>
                <a:sym typeface="Arial" panose="020B0604020202020204" pitchFamily="34" charset="0"/>
              </a:rPr>
              <a:t>现有工具</a:t>
            </a:r>
            <a:endParaRPr lang="en-US" altLang="zh-CN" sz="3600" b="1" dirty="0">
              <a:latin typeface="+mn-ea"/>
              <a:sym typeface="Arial" panose="020B0604020202020204" pitchFamily="34" charset="0"/>
            </a:endParaRPr>
          </a:p>
          <a:p>
            <a:pPr marL="571500" indent="-571500" algn="l">
              <a:buFont typeface="Wingdings" panose="05000000000000000000" charset="0"/>
              <a:buChar char="Ø"/>
            </a:pPr>
            <a:r>
              <a:rPr lang="zh-CN" altLang="en-US" sz="3600" b="1" dirty="0">
                <a:latin typeface="+mn-ea"/>
                <a:sym typeface="Arial" panose="020B0604020202020204" pitchFamily="34" charset="0"/>
              </a:rPr>
              <a:t>命名实体</a:t>
            </a:r>
            <a:endParaRPr lang="zh-CN" sz="3600" b="1" dirty="0">
              <a:latin typeface="+mn-ea"/>
              <a:sym typeface="Arial" panose="020B0604020202020204" pitchFamily="34" charset="0"/>
            </a:endParaRPr>
          </a:p>
          <a:p>
            <a:pPr marL="571500" indent="-571500" algn="l">
              <a:buFont typeface="Wingdings" panose="05000000000000000000" charset="0"/>
              <a:buChar char="Ø"/>
            </a:pPr>
            <a:endParaRPr lang="zh-CN" sz="3600" b="1" dirty="0">
              <a:latin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2" grpId="0" bldLvl="0" animBg="1"/>
      <p:bldP spid="12" grpId="1" animBg="1"/>
      <p:bldP spid="13" grpId="0" bldLvl="0" animBg="1"/>
      <p:bldP spid="13" grpId="1" animBg="1"/>
      <p:bldP spid="14" grpId="0" bldLvl="0" animBg="1"/>
      <p:bldP spid="1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786765"/>
            <a:ext cx="8069580" cy="517144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5170" y="923925"/>
            <a:ext cx="3122295" cy="1409065"/>
          </a:xfrm>
          <a:prstGeom prst="rect">
            <a:avLst/>
          </a:prstGeom>
          <a:noFill/>
        </p:spPr>
        <p:txBody>
          <a:bodyPr wrap="square" rtlCol="0">
            <a:normAutofit/>
          </a:bodyPr>
          <a:lstStyle/>
          <a:p>
            <a:r>
              <a:rPr lang="zh-CN" altLang="en-US" sz="4000" b="1" dirty="0">
                <a:solidFill>
                  <a:schemeClr val="bg1"/>
                </a:solidFill>
                <a:sym typeface="+mn-ea"/>
              </a:rPr>
              <a:t>电话</a:t>
            </a:r>
          </a:p>
        </p:txBody>
      </p:sp>
      <p:pic>
        <p:nvPicPr>
          <p:cNvPr id="10" name="图片 9" descr="u=2538091482,340617024&amp;fm=173&amp;app=25&amp;f=JPG"/>
          <p:cNvPicPr>
            <a:picLocks noChangeAspect="1"/>
          </p:cNvPicPr>
          <p:nvPr/>
        </p:nvPicPr>
        <p:blipFill>
          <a:blip r:embed="rId2"/>
          <a:stretch>
            <a:fillRect/>
          </a:stretch>
        </p:blipFill>
        <p:spPr>
          <a:xfrm>
            <a:off x="7160260" y="1093470"/>
            <a:ext cx="4337050" cy="4142740"/>
          </a:xfrm>
          <a:prstGeom prst="rect">
            <a:avLst/>
          </a:prstGeom>
        </p:spPr>
      </p:pic>
      <p:sp>
        <p:nvSpPr>
          <p:cNvPr id="11" name="内容占位符 2"/>
          <p:cNvSpPr>
            <a:spLocks noGrp="1"/>
          </p:cNvSpPr>
          <p:nvPr/>
        </p:nvSpPr>
        <p:spPr>
          <a:xfrm>
            <a:off x="3872865" y="3336290"/>
            <a:ext cx="3205480" cy="2002790"/>
          </a:xfrm>
          <a:prstGeom prst="rect">
            <a:avLst/>
          </a:prstGeom>
          <a:noFill/>
        </p:spPr>
        <p:txBody>
          <a:bodyPr vert="horz" lIns="91440" tIns="45720" rIns="91440" bIns="45720" rtlCol="0">
            <a:normAutofit/>
          </a:bodyPr>
          <a:lstStyle>
            <a:lvl1pPr marL="571500" indent="-571500" algn="l" defTabSz="914400" rtl="0" eaLnBrk="1" latinLnBrk="0" hangingPunct="1">
              <a:spcBef>
                <a:spcPct val="20000"/>
              </a:spcBef>
              <a:buFont typeface="Wingdings" panose="05000000000000000000" pitchFamily="2" charset="2"/>
              <a:buChar char="Ø"/>
              <a:defRPr sz="4400" b="1" kern="1200">
                <a:solidFill>
                  <a:schemeClr val="tx1"/>
                </a:solidFill>
                <a:latin typeface="+mj-lt"/>
                <a:ea typeface="+mn-ea"/>
                <a:cs typeface="+mn-cs"/>
              </a:defRPr>
            </a:lvl1pPr>
            <a:lvl2pPr marL="800100" indent="-342900" algn="l" defTabSz="914400" rtl="0" eaLnBrk="1" latinLnBrk="0" hangingPunct="1">
              <a:spcBef>
                <a:spcPct val="20000"/>
              </a:spcBef>
              <a:buFont typeface="Wingdings" panose="05000000000000000000" pitchFamily="2" charset="2"/>
              <a:buChar char="Ø"/>
              <a:defRPr sz="3200" b="1" kern="1200">
                <a:solidFill>
                  <a:schemeClr val="tx1"/>
                </a:solidFill>
                <a:latin typeface="+mj-lt"/>
                <a:ea typeface="+mn-ea"/>
                <a:cs typeface="+mn-cs"/>
              </a:defRPr>
            </a:lvl2pPr>
            <a:lvl3pPr marL="1257300" indent="-342900" algn="l" defTabSz="914400" rtl="0" eaLnBrk="1" latinLnBrk="0" hangingPunct="1">
              <a:spcBef>
                <a:spcPct val="20000"/>
              </a:spcBef>
              <a:buFont typeface="Wingdings" panose="05000000000000000000" pitchFamily="2" charset="2"/>
              <a:buChar char="Ø"/>
              <a:defRPr sz="3200" b="1" kern="1200">
                <a:solidFill>
                  <a:schemeClr val="tx1"/>
                </a:solidFill>
                <a:latin typeface="+mj-lt"/>
                <a:ea typeface="+mn-ea"/>
                <a:cs typeface="+mn-cs"/>
              </a:defRPr>
            </a:lvl3pPr>
            <a:lvl4pPr marL="1714500" indent="-342900" algn="l" defTabSz="914400" rtl="0" eaLnBrk="1" latinLnBrk="0" hangingPunct="1">
              <a:spcBef>
                <a:spcPct val="20000"/>
              </a:spcBef>
              <a:buFont typeface="Wingdings" panose="05000000000000000000" pitchFamily="2" charset="2"/>
              <a:buChar char="Ø"/>
              <a:defRPr sz="3600" b="1" kern="1200">
                <a:solidFill>
                  <a:schemeClr val="tx1"/>
                </a:solidFill>
                <a:latin typeface="+mj-lt"/>
                <a:ea typeface="+mn-ea"/>
                <a:cs typeface="+mn-cs"/>
              </a:defRPr>
            </a:lvl4pPr>
            <a:lvl5pPr marL="1828800" indent="0" algn="l" defTabSz="914400" rtl="0" eaLnBrk="1" latinLnBrk="0" hangingPunct="1">
              <a:spcBef>
                <a:spcPct val="20000"/>
              </a:spcBef>
              <a:buFont typeface="Wingdings" panose="05000000000000000000" pitchFamily="2" charset="2"/>
              <a:buNone/>
              <a:defRPr sz="3600" b="1" kern="1200">
                <a:solidFill>
                  <a:schemeClr val="tx1"/>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a:lstStyle>
          <a:p>
            <a:r>
              <a:rPr lang="zh-CN" altLang="en-US" sz="3600">
                <a:solidFill>
                  <a:schemeClr val="bg1"/>
                </a:solidFill>
              </a:rPr>
              <a:t>振动信号与电磁信号的转换</a:t>
            </a: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786765"/>
            <a:ext cx="8069580" cy="517144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32225" y="786765"/>
            <a:ext cx="7209155" cy="2549525"/>
          </a:xfrm>
          <a:prstGeom prst="rect">
            <a:avLst/>
          </a:prstGeom>
          <a:noFill/>
        </p:spPr>
        <p:txBody>
          <a:bodyPr wrap="square" rtlCol="0">
            <a:normAutofit/>
          </a:bodyPr>
          <a:lstStyle/>
          <a:p>
            <a:r>
              <a:rPr lang="zh-CN" altLang="en-US" sz="4000" b="1" dirty="0">
                <a:solidFill>
                  <a:schemeClr val="bg1"/>
                </a:solidFill>
                <a:sym typeface="+mn-ea"/>
              </a:rPr>
              <a:t>输入端</a:t>
            </a:r>
          </a:p>
        </p:txBody>
      </p:sp>
      <p:pic>
        <p:nvPicPr>
          <p:cNvPr id="10" name="图片 9" descr="u=2281063602,3378042433&amp;fm=173&amp;app=49&amp;f=JPEG"/>
          <p:cNvPicPr>
            <a:picLocks noChangeAspect="1"/>
          </p:cNvPicPr>
          <p:nvPr/>
        </p:nvPicPr>
        <p:blipFill>
          <a:blip r:embed="rId2"/>
          <a:stretch>
            <a:fillRect/>
          </a:stretch>
        </p:blipFill>
        <p:spPr>
          <a:xfrm>
            <a:off x="4858385" y="1610360"/>
            <a:ext cx="6031865" cy="4171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786765"/>
            <a:ext cx="8069580" cy="517144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32225" y="786765"/>
            <a:ext cx="7209155" cy="2549525"/>
          </a:xfrm>
          <a:prstGeom prst="rect">
            <a:avLst/>
          </a:prstGeom>
          <a:noFill/>
        </p:spPr>
        <p:txBody>
          <a:bodyPr wrap="square" rtlCol="0">
            <a:normAutofit/>
          </a:bodyPr>
          <a:lstStyle/>
          <a:p>
            <a:r>
              <a:rPr lang="zh-CN" altLang="en-US" sz="4000" b="1" dirty="0">
                <a:solidFill>
                  <a:schemeClr val="bg1"/>
                </a:solidFill>
                <a:sym typeface="+mn-ea"/>
              </a:rPr>
              <a:t>输出端</a:t>
            </a:r>
          </a:p>
        </p:txBody>
      </p:sp>
      <p:pic>
        <p:nvPicPr>
          <p:cNvPr id="9" name="图片 8" descr="u=276414470,117489541&amp;fm=173&amp;app=49&amp;f=JPEG"/>
          <p:cNvPicPr>
            <a:picLocks noChangeAspect="1"/>
          </p:cNvPicPr>
          <p:nvPr/>
        </p:nvPicPr>
        <p:blipFill>
          <a:blip r:embed="rId2"/>
          <a:stretch>
            <a:fillRect/>
          </a:stretch>
        </p:blipFill>
        <p:spPr>
          <a:xfrm>
            <a:off x="5123180" y="1627505"/>
            <a:ext cx="5593080" cy="3942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93795" y="75565"/>
            <a:ext cx="8371840" cy="668401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83660" y="75565"/>
            <a:ext cx="4914900" cy="918845"/>
          </a:xfrm>
          <a:prstGeom prst="rect">
            <a:avLst/>
          </a:prstGeom>
          <a:noFill/>
        </p:spPr>
        <p:txBody>
          <a:bodyPr wrap="square" rtlCol="0">
            <a:normAutofit/>
          </a:bodyPr>
          <a:lstStyle/>
          <a:p>
            <a:r>
              <a:rPr lang="zh-CN" altLang="en-US" sz="4000" b="1" dirty="0">
                <a:solidFill>
                  <a:schemeClr val="bg1"/>
                </a:solidFill>
                <a:sym typeface="+mn-ea"/>
              </a:rPr>
              <a:t>爱迪生</a:t>
            </a:r>
            <a:r>
              <a:rPr lang="en-US" altLang="zh-CN" sz="4000" b="1" dirty="0">
                <a:solidFill>
                  <a:schemeClr val="bg1"/>
                </a:solidFill>
                <a:sym typeface="+mn-ea"/>
              </a:rPr>
              <a:t>-</a:t>
            </a:r>
            <a:r>
              <a:rPr lang="zh-CN" altLang="en-US" sz="4000" b="1" dirty="0">
                <a:solidFill>
                  <a:schemeClr val="bg1"/>
                </a:solidFill>
                <a:sym typeface="+mn-ea"/>
              </a:rPr>
              <a:t>锡箔留声机</a:t>
            </a:r>
          </a:p>
        </p:txBody>
      </p:sp>
      <p:pic>
        <p:nvPicPr>
          <p:cNvPr id="10" name="图片 9" descr="a7491fe774b1b90037b07ee9930512386c1ef963.jpg@840w_1198h.webp"/>
          <p:cNvPicPr>
            <a:picLocks noChangeAspect="1"/>
          </p:cNvPicPr>
          <p:nvPr/>
        </p:nvPicPr>
        <p:blipFill>
          <a:blip r:embed="rId2"/>
          <a:stretch>
            <a:fillRect/>
          </a:stretch>
        </p:blipFill>
        <p:spPr>
          <a:xfrm>
            <a:off x="3883660" y="1202690"/>
            <a:ext cx="3743960" cy="5339080"/>
          </a:xfrm>
          <a:prstGeom prst="rect">
            <a:avLst/>
          </a:prstGeom>
        </p:spPr>
      </p:pic>
      <p:pic>
        <p:nvPicPr>
          <p:cNvPr id="11" name="图片 10" descr="82158408_5"/>
          <p:cNvPicPr>
            <a:picLocks noChangeAspect="1"/>
          </p:cNvPicPr>
          <p:nvPr/>
        </p:nvPicPr>
        <p:blipFill>
          <a:blip r:embed="rId3"/>
          <a:stretch>
            <a:fillRect/>
          </a:stretch>
        </p:blipFill>
        <p:spPr>
          <a:xfrm>
            <a:off x="7889875" y="4022725"/>
            <a:ext cx="3964940" cy="2428875"/>
          </a:xfrm>
          <a:prstGeom prst="rect">
            <a:avLst/>
          </a:prstGeom>
        </p:spPr>
      </p:pic>
      <p:pic>
        <p:nvPicPr>
          <p:cNvPr id="12" name="图片 11" descr="82158408_4"/>
          <p:cNvPicPr>
            <a:picLocks noChangeAspect="1"/>
          </p:cNvPicPr>
          <p:nvPr/>
        </p:nvPicPr>
        <p:blipFill>
          <a:blip r:embed="rId4"/>
          <a:stretch>
            <a:fillRect/>
          </a:stretch>
        </p:blipFill>
        <p:spPr>
          <a:xfrm>
            <a:off x="7889875" y="1060450"/>
            <a:ext cx="3964305" cy="2688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87140" y="1263650"/>
            <a:ext cx="7209155" cy="2549525"/>
          </a:xfrm>
          <a:prstGeom prst="rect">
            <a:avLst/>
          </a:prstGeom>
          <a:noFill/>
        </p:spPr>
        <p:txBody>
          <a:bodyPr wrap="square" rtlCol="0">
            <a:normAutofit/>
          </a:bodyPr>
          <a:lstStyle/>
          <a:p>
            <a:r>
              <a:rPr lang="zh-CN" altLang="en-US" sz="4000" b="1" dirty="0">
                <a:solidFill>
                  <a:schemeClr val="bg1"/>
                </a:solidFill>
                <a:sym typeface="+mn-ea"/>
              </a:rPr>
              <a:t>磁带式录音机</a:t>
            </a:r>
          </a:p>
        </p:txBody>
      </p:sp>
      <p:pic>
        <p:nvPicPr>
          <p:cNvPr id="11" name="图片 10" descr="timg (2)"/>
          <p:cNvPicPr>
            <a:picLocks noChangeAspect="1"/>
          </p:cNvPicPr>
          <p:nvPr/>
        </p:nvPicPr>
        <p:blipFill>
          <a:blip r:embed="rId2"/>
          <a:stretch>
            <a:fillRect/>
          </a:stretch>
        </p:blipFill>
        <p:spPr>
          <a:xfrm>
            <a:off x="4163060" y="3411855"/>
            <a:ext cx="3816548" cy="2880000"/>
          </a:xfrm>
          <a:prstGeom prst="rect">
            <a:avLst/>
          </a:prstGeom>
        </p:spPr>
      </p:pic>
      <p:pic>
        <p:nvPicPr>
          <p:cNvPr id="10" name="图片 9" descr="timg (1)"/>
          <p:cNvPicPr>
            <a:picLocks noChangeAspect="1"/>
          </p:cNvPicPr>
          <p:nvPr/>
        </p:nvPicPr>
        <p:blipFill>
          <a:blip r:embed="rId3"/>
          <a:stretch>
            <a:fillRect/>
          </a:stretch>
        </p:blipFill>
        <p:spPr>
          <a:xfrm>
            <a:off x="6981190" y="1058545"/>
            <a:ext cx="4599940" cy="2628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02710" y="676275"/>
            <a:ext cx="7209155" cy="2549525"/>
          </a:xfrm>
          <a:prstGeom prst="rect">
            <a:avLst/>
          </a:prstGeom>
          <a:noFill/>
        </p:spPr>
        <p:txBody>
          <a:bodyPr wrap="square" rtlCol="0">
            <a:normAutofit/>
          </a:bodyPr>
          <a:lstStyle/>
          <a:p>
            <a:r>
              <a:rPr lang="zh-CN" altLang="en-US" sz="4000" b="1" dirty="0">
                <a:solidFill>
                  <a:schemeClr val="bg1"/>
                </a:solidFill>
                <a:sym typeface="+mn-ea"/>
              </a:rPr>
              <a:t>磁带式录音机</a:t>
            </a:r>
          </a:p>
          <a:p>
            <a:r>
              <a:rPr lang="zh-CN" altLang="en-US" sz="4000" b="1" dirty="0">
                <a:solidFill>
                  <a:schemeClr val="bg1"/>
                </a:solidFill>
                <a:sym typeface="+mn-ea"/>
              </a:rPr>
              <a:t>工作原理</a:t>
            </a:r>
          </a:p>
          <a:p>
            <a:endParaRPr lang="zh-CN" altLang="en-US" sz="4000" b="1" dirty="0">
              <a:solidFill>
                <a:schemeClr val="bg1"/>
              </a:solidFill>
              <a:sym typeface="+mn-ea"/>
            </a:endParaRPr>
          </a:p>
        </p:txBody>
      </p:sp>
      <p:pic>
        <p:nvPicPr>
          <p:cNvPr id="9" name="图片 8" descr="timg"/>
          <p:cNvPicPr>
            <a:picLocks noChangeAspect="1"/>
          </p:cNvPicPr>
          <p:nvPr/>
        </p:nvPicPr>
        <p:blipFill>
          <a:blip r:embed="rId2"/>
          <a:stretch>
            <a:fillRect/>
          </a:stretch>
        </p:blipFill>
        <p:spPr>
          <a:xfrm>
            <a:off x="4093845" y="2386330"/>
            <a:ext cx="7233920" cy="2889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声音的记录</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02710" y="676275"/>
            <a:ext cx="7209155" cy="2549525"/>
          </a:xfrm>
          <a:prstGeom prst="rect">
            <a:avLst/>
          </a:prstGeom>
          <a:noFill/>
        </p:spPr>
        <p:txBody>
          <a:bodyPr wrap="square" rtlCol="0">
            <a:normAutofit/>
          </a:bodyPr>
          <a:lstStyle/>
          <a:p>
            <a:r>
              <a:rPr lang="zh-CN" altLang="en-US" sz="4000" b="1" dirty="0">
                <a:solidFill>
                  <a:schemeClr val="bg1"/>
                </a:solidFill>
                <a:sym typeface="+mn-ea"/>
              </a:rPr>
              <a:t>浪纹计</a:t>
            </a:r>
          </a:p>
          <a:p>
            <a:endParaRPr lang="zh-CN" altLang="en-US" sz="4000" b="1" dirty="0">
              <a:solidFill>
                <a:schemeClr val="bg1"/>
              </a:solidFill>
              <a:sym typeface="+mn-ea"/>
            </a:endParaRPr>
          </a:p>
        </p:txBody>
      </p:sp>
      <p:pic>
        <p:nvPicPr>
          <p:cNvPr id="10" name="图片 9" descr="timg (2)"/>
          <p:cNvPicPr>
            <a:picLocks noChangeAspect="1"/>
          </p:cNvPicPr>
          <p:nvPr/>
        </p:nvPicPr>
        <p:blipFill>
          <a:blip r:embed="rId2"/>
          <a:stretch>
            <a:fillRect/>
          </a:stretch>
        </p:blipFill>
        <p:spPr>
          <a:xfrm>
            <a:off x="4897120" y="1544320"/>
            <a:ext cx="6132830" cy="4544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923925"/>
            <a:ext cx="7408545" cy="1781810"/>
          </a:xfrm>
          <a:prstGeom prst="rect">
            <a:avLst/>
          </a:prstGeom>
          <a:noFill/>
        </p:spPr>
        <p:txBody>
          <a:bodyPr wrap="square" rtlCol="0">
            <a:normAutofit fontScale="97500" lnSpcReduction="10000"/>
          </a:bodyPr>
          <a:lstStyle/>
          <a:p>
            <a:r>
              <a:rPr lang="zh-CN" altLang="en-US" sz="4000" b="1">
                <a:solidFill>
                  <a:schemeClr val="bg1"/>
                </a:solidFill>
                <a:sym typeface="+mn-ea"/>
              </a:rPr>
              <a:t>电话、录音机、浪纹计</a:t>
            </a:r>
            <a:endParaRPr lang="zh-CN" altLang="en-US" sz="4000" b="1">
              <a:solidFill>
                <a:schemeClr val="bg1"/>
              </a:solidFill>
            </a:endParaRPr>
          </a:p>
          <a:p>
            <a:r>
              <a:rPr lang="zh-CN" altLang="en-US" sz="4000" b="1">
                <a:solidFill>
                  <a:schemeClr val="bg1"/>
                </a:solidFill>
                <a:sym typeface="+mn-ea"/>
              </a:rPr>
              <a:t>振动信号＜＞电磁信号</a:t>
            </a:r>
          </a:p>
          <a:p>
            <a:r>
              <a:rPr lang="zh-CN" altLang="en-US" sz="4000" b="1">
                <a:solidFill>
                  <a:schemeClr val="bg1"/>
                </a:solidFill>
                <a:sym typeface="+mn-ea"/>
              </a:rPr>
              <a:t>这些信号我们统称为</a:t>
            </a:r>
            <a:r>
              <a:rPr lang="en-US" altLang="zh-CN" sz="4000" b="1">
                <a:solidFill>
                  <a:schemeClr val="bg1"/>
                </a:solidFill>
                <a:sym typeface="+mn-ea"/>
              </a:rPr>
              <a:t>“</a:t>
            </a:r>
            <a:r>
              <a:rPr lang="zh-CN" altLang="en-US" sz="4000" b="1">
                <a:solidFill>
                  <a:schemeClr val="bg1"/>
                </a:solidFill>
                <a:sym typeface="+mn-ea"/>
              </a:rPr>
              <a:t>模拟信号</a:t>
            </a:r>
            <a:r>
              <a:rPr lang="en-US" altLang="zh-CN" sz="4000" b="1">
                <a:solidFill>
                  <a:schemeClr val="bg1"/>
                </a:solidFill>
                <a:sym typeface="+mn-ea"/>
              </a:rPr>
              <a:t>”</a:t>
            </a:r>
            <a:r>
              <a:rPr lang="zh-CN" altLang="en-US" sz="4000" b="1">
                <a:solidFill>
                  <a:schemeClr val="bg1"/>
                </a:solidFill>
                <a:sym typeface="+mn-ea"/>
              </a:rPr>
              <a:t>。</a:t>
            </a:r>
            <a:endParaRPr lang="zh-CN" altLang="en-US" sz="4000" b="1" dirty="0">
              <a:solidFill>
                <a:schemeClr val="bg1"/>
              </a:solidFill>
              <a:sym typeface="+mn-ea"/>
            </a:endParaRPr>
          </a:p>
          <a:p>
            <a:endParaRPr lang="zh-CN" altLang="en-US" sz="4000" b="1" dirty="0">
              <a:solidFill>
                <a:schemeClr val="bg1"/>
              </a:solidFill>
              <a:sym typeface="+mn-ea"/>
            </a:endParaRPr>
          </a:p>
        </p:txBody>
      </p:sp>
      <p:pic>
        <p:nvPicPr>
          <p:cNvPr id="14" name="图片 13" descr="timg (1)"/>
          <p:cNvPicPr>
            <a:picLocks noChangeAspect="1"/>
          </p:cNvPicPr>
          <p:nvPr/>
        </p:nvPicPr>
        <p:blipFill>
          <a:blip r:embed="rId2"/>
          <a:stretch>
            <a:fillRect/>
          </a:stretch>
        </p:blipFill>
        <p:spPr>
          <a:xfrm>
            <a:off x="3946525" y="3086735"/>
            <a:ext cx="3727450" cy="2457450"/>
          </a:xfrm>
          <a:prstGeom prst="rect">
            <a:avLst/>
          </a:prstGeom>
        </p:spPr>
      </p:pic>
      <p:pic>
        <p:nvPicPr>
          <p:cNvPr id="15" name="图片 14" descr="timg (2)"/>
          <p:cNvPicPr>
            <a:picLocks noChangeAspect="1"/>
          </p:cNvPicPr>
          <p:nvPr/>
        </p:nvPicPr>
        <p:blipFill>
          <a:blip r:embed="rId3"/>
          <a:stretch>
            <a:fillRect/>
          </a:stretch>
        </p:blipFill>
        <p:spPr>
          <a:xfrm>
            <a:off x="7925435" y="3087370"/>
            <a:ext cx="3684270" cy="2456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697865"/>
            <a:ext cx="7408545" cy="1781810"/>
          </a:xfrm>
          <a:prstGeom prst="rect">
            <a:avLst/>
          </a:prstGeom>
          <a:noFill/>
        </p:spPr>
        <p:txBody>
          <a:bodyPr wrap="square" rtlCol="0">
            <a:normAutofit lnSpcReduction="10000"/>
          </a:bodyPr>
          <a:lstStyle/>
          <a:p>
            <a:r>
              <a:rPr lang="zh-CN" altLang="en-US" sz="4000" b="1" dirty="0">
                <a:solidFill>
                  <a:schemeClr val="bg1"/>
                </a:solidFill>
                <a:sym typeface="+mn-ea"/>
              </a:rPr>
              <a:t>这些信号都可以用数字来表达，从而形成模拟信号和数字信号的转换。</a:t>
            </a:r>
          </a:p>
          <a:p>
            <a:endParaRPr lang="zh-CN" altLang="en-US" sz="4000" b="1" dirty="0">
              <a:solidFill>
                <a:schemeClr val="bg1"/>
              </a:solidFill>
              <a:sym typeface="+mn-ea"/>
            </a:endParaRPr>
          </a:p>
        </p:txBody>
      </p:sp>
      <p:pic>
        <p:nvPicPr>
          <p:cNvPr id="9" name="图片 8" descr="timg"/>
          <p:cNvPicPr>
            <a:picLocks noChangeAspect="1"/>
          </p:cNvPicPr>
          <p:nvPr/>
        </p:nvPicPr>
        <p:blipFill>
          <a:blip r:embed="rId2"/>
          <a:stretch>
            <a:fillRect/>
          </a:stretch>
        </p:blipFill>
        <p:spPr>
          <a:xfrm>
            <a:off x="5048250" y="2479675"/>
            <a:ext cx="5483860" cy="3649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697865"/>
            <a:ext cx="7408545" cy="1781810"/>
          </a:xfrm>
          <a:prstGeom prst="rect">
            <a:avLst/>
          </a:prstGeom>
          <a:noFill/>
        </p:spPr>
        <p:txBody>
          <a:bodyPr wrap="square" rtlCol="0">
            <a:normAutofit/>
          </a:bodyPr>
          <a:lstStyle/>
          <a:p>
            <a:r>
              <a:rPr lang="zh-CN" altLang="en-US" sz="4000" b="1" dirty="0">
                <a:solidFill>
                  <a:schemeClr val="bg1"/>
                </a:solidFill>
                <a:sym typeface="+mn-ea"/>
              </a:rPr>
              <a:t>模</a:t>
            </a:r>
            <a:r>
              <a:rPr lang="zh-CN" altLang="en-US" sz="4000" b="1">
                <a:solidFill>
                  <a:schemeClr val="bg1"/>
                </a:solidFill>
                <a:sym typeface="+mn-ea"/>
              </a:rPr>
              <a:t>＞数</a:t>
            </a:r>
            <a:endParaRPr lang="zh-CN" altLang="en-US" sz="4000" b="1" dirty="0">
              <a:solidFill>
                <a:schemeClr val="bg1"/>
              </a:solidFill>
              <a:sym typeface="+mn-ea"/>
            </a:endParaRPr>
          </a:p>
        </p:txBody>
      </p:sp>
      <p:graphicFrame>
        <p:nvGraphicFramePr>
          <p:cNvPr id="2050" name="Object 5"/>
          <p:cNvGraphicFramePr/>
          <p:nvPr/>
        </p:nvGraphicFramePr>
        <p:xfrm>
          <a:off x="4159885" y="1500505"/>
          <a:ext cx="7101205" cy="4574540"/>
        </p:xfrm>
        <a:graphic>
          <a:graphicData uri="http://schemas.openxmlformats.org/presentationml/2006/ole">
            <mc:AlternateContent xmlns:mc="http://schemas.openxmlformats.org/markup-compatibility/2006">
              <mc:Choice xmlns:v="urn:schemas-microsoft-com:vml" Requires="v">
                <p:oleObj spid="_x0000_s3164" r:id="rId3" imgW="6362700" imgH="3743325" progId="Paint.Picture">
                  <p:embed/>
                </p:oleObj>
              </mc:Choice>
              <mc:Fallback>
                <p:oleObj r:id="rId3" imgW="6362700" imgH="3743325" progId="Paint.Picture">
                  <p:embed/>
                  <p:pic>
                    <p:nvPicPr>
                      <p:cNvPr id="0" name="图片 3076"/>
                      <p:cNvPicPr/>
                      <p:nvPr/>
                    </p:nvPicPr>
                    <p:blipFill>
                      <a:blip r:embed="rId4"/>
                      <a:stretch>
                        <a:fillRect/>
                      </a:stretch>
                    </p:blipFill>
                    <p:spPr>
                      <a:xfrm>
                        <a:off x="4159885" y="1500505"/>
                        <a:ext cx="7101205" cy="457454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0585" y="2273087"/>
            <a:ext cx="5431790" cy="713740"/>
            <a:chOff x="4382979" y="1504678"/>
            <a:chExt cx="3352605" cy="323075"/>
          </a:xfrm>
        </p:grpSpPr>
        <p:sp>
          <p:nvSpPr>
            <p:cNvPr id="3" name="Hexagon 5"/>
            <p:cNvSpPr/>
            <p:nvPr/>
          </p:nvSpPr>
          <p:spPr bwMode="auto">
            <a:xfrm>
              <a:off x="4382979" y="1505932"/>
              <a:ext cx="373312" cy="321821"/>
            </a:xfrm>
            <a:prstGeom prst="hexagon">
              <a:avLst/>
            </a:prstGeom>
            <a:solidFill>
              <a:schemeClr val="bg1">
                <a:alpha val="50000"/>
              </a:schemeClr>
            </a:solidFill>
            <a:ln w="19050">
              <a:noFill/>
              <a:round/>
            </a:ln>
          </p:spPr>
          <p:txBody>
            <a:bodyPr rot="0" spcFirstLastPara="0" vert="horz" wrap="none" lIns="121920" tIns="60960" rIns="121920" bIns="60960" anchor="ctr" anchorCtr="1" forceAA="0" compatLnSpc="1">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chemeClr val="bg1"/>
                  </a:solidFill>
                  <a:effectLst/>
                  <a:uLnTx/>
                  <a:uFillTx/>
                  <a:latin typeface="Impact" panose="020B0806030902050204" pitchFamily="34" charset="0"/>
                  <a:ea typeface="微软雅黑" panose="020B0503020204020204" pitchFamily="34" charset="-122"/>
                </a:rPr>
                <a:t>01</a:t>
              </a:r>
            </a:p>
          </p:txBody>
        </p:sp>
        <p:sp>
          <p:nvSpPr>
            <p:cNvPr id="4" name="Hexagon 13"/>
            <p:cNvSpPr/>
            <p:nvPr/>
          </p:nvSpPr>
          <p:spPr bwMode="auto">
            <a:xfrm>
              <a:off x="4850312" y="1504678"/>
              <a:ext cx="2885272" cy="323075"/>
            </a:xfrm>
            <a:prstGeom prst="hexagon">
              <a:avLst/>
            </a:prstGeom>
            <a:solidFill>
              <a:schemeClr val="bg1">
                <a:alpha val="50000"/>
              </a:schemeClr>
            </a:solidFill>
            <a:ln w="19050">
              <a:noFill/>
              <a:round/>
            </a:ln>
          </p:spPr>
          <p:txBody>
            <a:bodyPr rot="0" spcFirstLastPara="0" vert="horz" wrap="square" lIns="121920" tIns="60960" rIns="121920" bIns="60960" anchor="ctr" anchorCtr="1" forceAA="0" compatLnSpc="1">
              <a:noAutofit/>
            </a:bodyPr>
            <a:lstStyle/>
            <a:p>
              <a:pPr marL="0" marR="0" lvl="0" indent="0" algn="l" defTabSz="1219200" eaLnBrk="1" fontAlgn="auto" latinLnBrk="0" hangingPunct="1">
                <a:lnSpc>
                  <a:spcPct val="12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语音研究的三个角度</a:t>
              </a:r>
            </a:p>
          </p:txBody>
        </p:sp>
      </p:grpSp>
      <p:grpSp>
        <p:nvGrpSpPr>
          <p:cNvPr id="5" name="组合 4"/>
          <p:cNvGrpSpPr/>
          <p:nvPr/>
        </p:nvGrpSpPr>
        <p:grpSpPr>
          <a:xfrm>
            <a:off x="870585" y="3245272"/>
            <a:ext cx="5431790" cy="713740"/>
            <a:chOff x="4382979" y="2088714"/>
            <a:chExt cx="3352605" cy="323075"/>
          </a:xfrm>
        </p:grpSpPr>
        <p:sp>
          <p:nvSpPr>
            <p:cNvPr id="6" name="Hexagon 6"/>
            <p:cNvSpPr/>
            <p:nvPr/>
          </p:nvSpPr>
          <p:spPr bwMode="auto">
            <a:xfrm>
              <a:off x="4382979" y="2088714"/>
              <a:ext cx="373312" cy="321821"/>
            </a:xfrm>
            <a:prstGeom prst="hexagon">
              <a:avLst/>
            </a:prstGeom>
            <a:solidFill>
              <a:schemeClr val="bg1">
                <a:alpha val="50000"/>
              </a:schemeClr>
            </a:solidFill>
            <a:ln w="19050">
              <a:noFill/>
              <a:round/>
            </a:ln>
          </p:spPr>
          <p:txBody>
            <a:bodyPr rot="0" spcFirstLastPara="0" vert="horz" wrap="none" lIns="121920" tIns="60960" rIns="121920" bIns="60960" anchor="ctr" anchorCtr="1" forceAA="0" compatLnSpc="1">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chemeClr val="bg1"/>
                  </a:solidFill>
                  <a:effectLst/>
                  <a:uLnTx/>
                  <a:uFillTx/>
                  <a:latin typeface="Impact" panose="020B0806030902050204" pitchFamily="34" charset="0"/>
                  <a:ea typeface="微软雅黑" panose="020B0503020204020204" pitchFamily="34" charset="-122"/>
                </a:rPr>
                <a:t>02</a:t>
              </a:r>
            </a:p>
          </p:txBody>
        </p:sp>
        <p:sp>
          <p:nvSpPr>
            <p:cNvPr id="7" name="Hexagon 14"/>
            <p:cNvSpPr/>
            <p:nvPr/>
          </p:nvSpPr>
          <p:spPr bwMode="auto">
            <a:xfrm>
              <a:off x="4850312" y="2088714"/>
              <a:ext cx="2885272" cy="323075"/>
            </a:xfrm>
            <a:prstGeom prst="hexagon">
              <a:avLst/>
            </a:prstGeom>
            <a:solidFill>
              <a:schemeClr val="bg1">
                <a:alpha val="50000"/>
              </a:schemeClr>
            </a:solidFill>
            <a:ln w="19050">
              <a:noFill/>
              <a:round/>
            </a:ln>
          </p:spPr>
          <p:txBody>
            <a:bodyPr rot="0" spcFirstLastPara="0" vert="horz" wrap="square" lIns="121920" tIns="60960" rIns="121920" bIns="60960" anchor="ctr" anchorCtr="1" forceAA="0" compatLnSpc="1">
              <a:noAutofit/>
            </a:bodyPr>
            <a:lstStyle/>
            <a:p>
              <a:pPr algn="ctr" defTabSz="1219200">
                <a:lnSpc>
                  <a:spcPct val="120000"/>
                </a:lnSpc>
                <a:defRPr/>
              </a:pPr>
              <a:r>
                <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语音的数字编码</a:t>
              </a:r>
            </a:p>
          </p:txBody>
        </p:sp>
      </p:grpSp>
      <p:grpSp>
        <p:nvGrpSpPr>
          <p:cNvPr id="14" name="Group 18"/>
          <p:cNvGrpSpPr/>
          <p:nvPr/>
        </p:nvGrpSpPr>
        <p:grpSpPr>
          <a:xfrm>
            <a:off x="6461073" y="1870740"/>
            <a:ext cx="2807020" cy="3129857"/>
            <a:chOff x="4693878" y="-802178"/>
            <a:chExt cx="2807022" cy="3129860"/>
          </a:xfrm>
        </p:grpSpPr>
        <p:sp>
          <p:nvSpPr>
            <p:cNvPr id="15" name="Freeform: Shape 25"/>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 name="Freeform: Shape 24"/>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Freeform: Shape 19"/>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8" name="Group 20"/>
            <p:cNvGrpSpPr/>
            <p:nvPr/>
          </p:nvGrpSpPr>
          <p:grpSpPr>
            <a:xfrm>
              <a:off x="5337811" y="126843"/>
              <a:ext cx="1525906" cy="1101091"/>
              <a:chOff x="5342543" y="123862"/>
              <a:chExt cx="1525906" cy="1101091"/>
            </a:xfrm>
          </p:grpSpPr>
          <p:sp>
            <p:nvSpPr>
              <p:cNvPr id="20" name="Freeform: Shape 22"/>
              <p:cNvSpPr>
                <a:spLocks noChangeAspect="1"/>
              </p:cNvSpPr>
              <p:nvPr/>
            </p:nvSpPr>
            <p:spPr bwMode="auto">
              <a:xfrm>
                <a:off x="5816888" y="123862"/>
                <a:ext cx="567690" cy="567691"/>
              </a:xfrm>
              <a:custGeom>
                <a:avLst/>
                <a:gdLst>
                  <a:gd name="connsiteX0" fmla="*/ 158750 w 508000"/>
                  <a:gd name="connsiteY0" fmla="*/ 345281 h 508000"/>
                  <a:gd name="connsiteX1" fmla="*/ 158750 w 508000"/>
                  <a:gd name="connsiteY1" fmla="*/ 377031 h 508000"/>
                  <a:gd name="connsiteX2" fmla="*/ 349250 w 508000"/>
                  <a:gd name="connsiteY2" fmla="*/ 377031 h 508000"/>
                  <a:gd name="connsiteX3" fmla="*/ 349250 w 508000"/>
                  <a:gd name="connsiteY3" fmla="*/ 345281 h 508000"/>
                  <a:gd name="connsiteX4" fmla="*/ 99219 w 508000"/>
                  <a:gd name="connsiteY4" fmla="*/ 257969 h 508000"/>
                  <a:gd name="connsiteX5" fmla="*/ 416719 w 508000"/>
                  <a:gd name="connsiteY5" fmla="*/ 257969 h 508000"/>
                  <a:gd name="connsiteX6" fmla="*/ 416719 w 508000"/>
                  <a:gd name="connsiteY6" fmla="*/ 285750 h 508000"/>
                  <a:gd name="connsiteX7" fmla="*/ 99219 w 508000"/>
                  <a:gd name="connsiteY7" fmla="*/ 285750 h 508000"/>
                  <a:gd name="connsiteX8" fmla="*/ 99219 w 508000"/>
                  <a:gd name="connsiteY8" fmla="*/ 186531 h 508000"/>
                  <a:gd name="connsiteX9" fmla="*/ 416719 w 508000"/>
                  <a:gd name="connsiteY9" fmla="*/ 186531 h 508000"/>
                  <a:gd name="connsiteX10" fmla="*/ 416719 w 508000"/>
                  <a:gd name="connsiteY10" fmla="*/ 218281 h 508000"/>
                  <a:gd name="connsiteX11" fmla="*/ 99219 w 508000"/>
                  <a:gd name="connsiteY11" fmla="*/ 218281 h 508000"/>
                  <a:gd name="connsiteX12" fmla="*/ 130969 w 508000"/>
                  <a:gd name="connsiteY12" fmla="*/ 127000 h 508000"/>
                  <a:gd name="connsiteX13" fmla="*/ 377032 w 508000"/>
                  <a:gd name="connsiteY13" fmla="*/ 127000 h 508000"/>
                  <a:gd name="connsiteX14" fmla="*/ 377032 w 508000"/>
                  <a:gd name="connsiteY14" fmla="*/ 158750 h 508000"/>
                  <a:gd name="connsiteX15" fmla="*/ 130969 w 508000"/>
                  <a:gd name="connsiteY15" fmla="*/ 158750 h 508000"/>
                  <a:gd name="connsiteX16" fmla="*/ 130969 w 508000"/>
                  <a:gd name="connsiteY16" fmla="*/ 59531 h 508000"/>
                  <a:gd name="connsiteX17" fmla="*/ 377032 w 508000"/>
                  <a:gd name="connsiteY17" fmla="*/ 59531 h 508000"/>
                  <a:gd name="connsiteX18" fmla="*/ 377032 w 508000"/>
                  <a:gd name="connsiteY18" fmla="*/ 99219 h 508000"/>
                  <a:gd name="connsiteX19" fmla="*/ 130969 w 508000"/>
                  <a:gd name="connsiteY19" fmla="*/ 99219 h 508000"/>
                  <a:gd name="connsiteX20" fmla="*/ 99219 w 508000"/>
                  <a:gd name="connsiteY20" fmla="*/ 27781 h 508000"/>
                  <a:gd name="connsiteX21" fmla="*/ 31750 w 508000"/>
                  <a:gd name="connsiteY21" fmla="*/ 317500 h 508000"/>
                  <a:gd name="connsiteX22" fmla="*/ 480219 w 508000"/>
                  <a:gd name="connsiteY22" fmla="*/ 317500 h 508000"/>
                  <a:gd name="connsiteX23" fmla="*/ 416719 w 508000"/>
                  <a:gd name="connsiteY23" fmla="*/ 27781 h 508000"/>
                  <a:gd name="connsiteX24" fmla="*/ 59531 w 508000"/>
                  <a:gd name="connsiteY24" fmla="*/ 0 h 508000"/>
                  <a:gd name="connsiteX25" fmla="*/ 448469 w 508000"/>
                  <a:gd name="connsiteY25" fmla="*/ 0 h 508000"/>
                  <a:gd name="connsiteX26" fmla="*/ 508000 w 508000"/>
                  <a:gd name="connsiteY26" fmla="*/ 317500 h 508000"/>
                  <a:gd name="connsiteX27" fmla="*/ 480219 w 508000"/>
                  <a:gd name="connsiteY27" fmla="*/ 508000 h 508000"/>
                  <a:gd name="connsiteX28" fmla="*/ 31750 w 508000"/>
                  <a:gd name="connsiteY28" fmla="*/ 508000 h 508000"/>
                  <a:gd name="connsiteX29" fmla="*/ 0 w 508000"/>
                  <a:gd name="connsiteY29" fmla="*/ 3175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000" h="508000">
                    <a:moveTo>
                      <a:pt x="158750" y="345281"/>
                    </a:moveTo>
                    <a:lnTo>
                      <a:pt x="158750" y="377031"/>
                    </a:lnTo>
                    <a:lnTo>
                      <a:pt x="349250" y="377031"/>
                    </a:lnTo>
                    <a:lnTo>
                      <a:pt x="349250" y="345281"/>
                    </a:lnTo>
                    <a:close/>
                    <a:moveTo>
                      <a:pt x="99219" y="257969"/>
                    </a:moveTo>
                    <a:lnTo>
                      <a:pt x="416719" y="257969"/>
                    </a:lnTo>
                    <a:lnTo>
                      <a:pt x="416719" y="285750"/>
                    </a:lnTo>
                    <a:lnTo>
                      <a:pt x="99219" y="285750"/>
                    </a:lnTo>
                    <a:close/>
                    <a:moveTo>
                      <a:pt x="99219" y="186531"/>
                    </a:moveTo>
                    <a:lnTo>
                      <a:pt x="416719" y="186531"/>
                    </a:lnTo>
                    <a:lnTo>
                      <a:pt x="416719" y="218281"/>
                    </a:lnTo>
                    <a:lnTo>
                      <a:pt x="99219" y="218281"/>
                    </a:lnTo>
                    <a:close/>
                    <a:moveTo>
                      <a:pt x="130969" y="127000"/>
                    </a:moveTo>
                    <a:lnTo>
                      <a:pt x="377032" y="127000"/>
                    </a:lnTo>
                    <a:lnTo>
                      <a:pt x="377032" y="158750"/>
                    </a:lnTo>
                    <a:lnTo>
                      <a:pt x="130969" y="158750"/>
                    </a:lnTo>
                    <a:close/>
                    <a:moveTo>
                      <a:pt x="130969" y="59531"/>
                    </a:moveTo>
                    <a:lnTo>
                      <a:pt x="377032" y="59531"/>
                    </a:lnTo>
                    <a:lnTo>
                      <a:pt x="377032" y="99219"/>
                    </a:lnTo>
                    <a:lnTo>
                      <a:pt x="130969" y="99219"/>
                    </a:lnTo>
                    <a:close/>
                    <a:moveTo>
                      <a:pt x="99219" y="27781"/>
                    </a:moveTo>
                    <a:lnTo>
                      <a:pt x="31750" y="317500"/>
                    </a:lnTo>
                    <a:lnTo>
                      <a:pt x="480219" y="317500"/>
                    </a:lnTo>
                    <a:lnTo>
                      <a:pt x="416719" y="27781"/>
                    </a:lnTo>
                    <a:close/>
                    <a:moveTo>
                      <a:pt x="59531" y="0"/>
                    </a:moveTo>
                    <a:lnTo>
                      <a:pt x="448469" y="0"/>
                    </a:lnTo>
                    <a:lnTo>
                      <a:pt x="508000" y="317500"/>
                    </a:lnTo>
                    <a:lnTo>
                      <a:pt x="480219" y="508000"/>
                    </a:lnTo>
                    <a:lnTo>
                      <a:pt x="31750" y="508000"/>
                    </a:lnTo>
                    <a:lnTo>
                      <a:pt x="0" y="317500"/>
                    </a:lnTo>
                    <a:close/>
                  </a:path>
                </a:pathLst>
              </a:custGeom>
              <a:solidFill>
                <a:schemeClr val="tx1"/>
              </a:solidFill>
              <a:ln>
                <a:noFill/>
              </a:ln>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TextBox 23"/>
              <p:cNvSpPr txBox="1"/>
              <p:nvPr/>
            </p:nvSpPr>
            <p:spPr>
              <a:xfrm>
                <a:off x="5342543" y="883958"/>
                <a:ext cx="1525906" cy="340995"/>
              </a:xfrm>
              <a:prstGeom prst="rect">
                <a:avLst/>
              </a:prstGeom>
              <a:noFill/>
            </p:spPr>
            <p:txBody>
              <a:bodyPr wrap="square" lIns="0" tIns="0" rIns="0" bIns="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4000" b="0"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大  纲</a:t>
                </a:r>
              </a:p>
            </p:txBody>
          </p:sp>
        </p:grpSp>
      </p:grpSp>
      <p:grpSp>
        <p:nvGrpSpPr>
          <p:cNvPr id="8" name="组合 7"/>
          <p:cNvGrpSpPr/>
          <p:nvPr/>
        </p:nvGrpSpPr>
        <p:grpSpPr>
          <a:xfrm>
            <a:off x="870585" y="4217457"/>
            <a:ext cx="5431790" cy="713740"/>
            <a:chOff x="4382979" y="1504678"/>
            <a:chExt cx="3352605" cy="323075"/>
          </a:xfrm>
        </p:grpSpPr>
        <p:sp>
          <p:nvSpPr>
            <p:cNvPr id="9" name="Hexagon 5"/>
            <p:cNvSpPr/>
            <p:nvPr/>
          </p:nvSpPr>
          <p:spPr bwMode="auto">
            <a:xfrm>
              <a:off x="4382979" y="1505932"/>
              <a:ext cx="373312" cy="321821"/>
            </a:xfrm>
            <a:prstGeom prst="hexagon">
              <a:avLst/>
            </a:prstGeom>
            <a:solidFill>
              <a:schemeClr val="bg1">
                <a:alpha val="50000"/>
              </a:schemeClr>
            </a:solidFill>
            <a:ln w="19050">
              <a:noFill/>
              <a:round/>
            </a:ln>
          </p:spPr>
          <p:txBody>
            <a:bodyPr rot="0" spcFirstLastPara="0" vert="horz" wrap="none" lIns="121920" tIns="60960" rIns="121920" bIns="60960" anchor="ctr" anchorCtr="1" forceAA="0" compatLnSpc="1">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chemeClr val="bg1"/>
                  </a:solidFill>
                  <a:effectLst/>
                  <a:uLnTx/>
                  <a:uFillTx/>
                  <a:latin typeface="Impact" panose="020B0806030902050204" pitchFamily="34" charset="0"/>
                  <a:ea typeface="微软雅黑" panose="020B0503020204020204" pitchFamily="34" charset="-122"/>
                </a:rPr>
                <a:t>03</a:t>
              </a:r>
            </a:p>
          </p:txBody>
        </p:sp>
        <p:sp>
          <p:nvSpPr>
            <p:cNvPr id="10" name="Hexagon 13"/>
            <p:cNvSpPr/>
            <p:nvPr/>
          </p:nvSpPr>
          <p:spPr bwMode="auto">
            <a:xfrm>
              <a:off x="4850312" y="1504678"/>
              <a:ext cx="2885272" cy="323075"/>
            </a:xfrm>
            <a:prstGeom prst="hexagon">
              <a:avLst/>
            </a:prstGeom>
            <a:solidFill>
              <a:schemeClr val="bg1">
                <a:alpha val="50000"/>
              </a:schemeClr>
            </a:solidFill>
            <a:ln w="19050">
              <a:noFill/>
              <a:round/>
            </a:ln>
          </p:spPr>
          <p:txBody>
            <a:bodyPr rot="0" spcFirstLastPara="0" vert="horz" wrap="square" lIns="121920" tIns="60960" rIns="121920" bIns="60960" anchor="ctr" anchorCtr="1" forceAA="0" compatLnSpc="1">
              <a:noAutofit/>
            </a:bodyPr>
            <a:lstStyle/>
            <a:p>
              <a:pPr defTabSz="1219200">
                <a:lnSpc>
                  <a:spcPct val="120000"/>
                </a:lnSpc>
                <a:defRPr/>
              </a:pPr>
              <a:r>
                <a:rPr lang="zh-CN" altLang="en-US" sz="3200" b="1" kern="0" dirty="0">
                  <a:solidFill>
                    <a:schemeClr val="bg1"/>
                  </a:solidFill>
                  <a:latin typeface="微软雅黑" panose="020B0503020204020204" pitchFamily="34" charset="-122"/>
                  <a:ea typeface="微软雅黑" panose="020B0503020204020204" pitchFamily="34" charset="-122"/>
                </a:rPr>
                <a:t>语音的读写与生成</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697865"/>
            <a:ext cx="7408545" cy="1781810"/>
          </a:xfrm>
          <a:prstGeom prst="rect">
            <a:avLst/>
          </a:prstGeom>
          <a:noFill/>
        </p:spPr>
        <p:txBody>
          <a:bodyPr wrap="square" rtlCol="0">
            <a:normAutofit/>
          </a:bodyPr>
          <a:lstStyle/>
          <a:p>
            <a:r>
              <a:rPr lang="zh-CN" altLang="en-US" sz="4000" b="1">
                <a:solidFill>
                  <a:schemeClr val="bg1"/>
                </a:solidFill>
                <a:sym typeface="+mn-ea"/>
              </a:rPr>
              <a:t>数＞模</a:t>
            </a:r>
          </a:p>
          <a:p>
            <a:endParaRPr lang="zh-CN" altLang="en-US" sz="4000" b="1" dirty="0">
              <a:solidFill>
                <a:schemeClr val="bg1"/>
              </a:solidFill>
              <a:sym typeface="+mn-ea"/>
            </a:endParaRPr>
          </a:p>
        </p:txBody>
      </p:sp>
      <p:graphicFrame>
        <p:nvGraphicFramePr>
          <p:cNvPr id="3074" name="Object 5"/>
          <p:cNvGraphicFramePr/>
          <p:nvPr/>
        </p:nvGraphicFramePr>
        <p:xfrm>
          <a:off x="4225925" y="1535430"/>
          <a:ext cx="7129145" cy="4609465"/>
        </p:xfrm>
        <a:graphic>
          <a:graphicData uri="http://schemas.openxmlformats.org/presentationml/2006/ole">
            <mc:AlternateContent xmlns:mc="http://schemas.openxmlformats.org/markup-compatibility/2006">
              <mc:Choice xmlns:v="urn:schemas-microsoft-com:vml" Requires="v">
                <p:oleObj spid="_x0000_s4182" r:id="rId3" imgW="6743700" imgH="3743325" progId="Paint.Picture">
                  <p:embed/>
                </p:oleObj>
              </mc:Choice>
              <mc:Fallback>
                <p:oleObj r:id="rId3" imgW="6743700" imgH="3743325" progId="Paint.Picture">
                  <p:embed/>
                  <p:pic>
                    <p:nvPicPr>
                      <p:cNvPr id="0" name="图片 1"/>
                      <p:cNvPicPr/>
                      <p:nvPr/>
                    </p:nvPicPr>
                    <p:blipFill>
                      <a:blip r:embed="rId4"/>
                      <a:stretch>
                        <a:fillRect/>
                      </a:stretch>
                    </p:blipFill>
                    <p:spPr>
                      <a:xfrm>
                        <a:off x="4225925" y="1535430"/>
                        <a:ext cx="7129145" cy="460946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06215" y="1000760"/>
            <a:ext cx="7408545" cy="1781810"/>
          </a:xfrm>
          <a:prstGeom prst="rect">
            <a:avLst/>
          </a:prstGeom>
          <a:noFill/>
        </p:spPr>
        <p:txBody>
          <a:bodyPr wrap="square" rtlCol="0">
            <a:normAutofit/>
          </a:bodyPr>
          <a:lstStyle/>
          <a:p>
            <a:r>
              <a:rPr lang="zh-CN" altLang="en-US" sz="4000" b="1">
                <a:solidFill>
                  <a:schemeClr val="bg1"/>
                </a:solidFill>
                <a:sym typeface="+mn-ea"/>
              </a:rPr>
              <a:t>语音数字化示意</a:t>
            </a:r>
          </a:p>
          <a:p>
            <a:endParaRPr lang="zh-CN" altLang="en-US" sz="4000" b="1" dirty="0">
              <a:solidFill>
                <a:schemeClr val="bg1"/>
              </a:solidFill>
              <a:sym typeface="+mn-ea"/>
            </a:endParaRPr>
          </a:p>
        </p:txBody>
      </p:sp>
      <p:pic>
        <p:nvPicPr>
          <p:cNvPr id="10" name="图片 9"/>
          <p:cNvPicPr>
            <a:picLocks noChangeAspect="1"/>
          </p:cNvPicPr>
          <p:nvPr/>
        </p:nvPicPr>
        <p:blipFill>
          <a:blip r:embed="rId2"/>
          <a:stretch>
            <a:fillRect/>
          </a:stretch>
        </p:blipFill>
        <p:spPr>
          <a:xfrm>
            <a:off x="3876675" y="1951355"/>
            <a:ext cx="7408545" cy="3612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solidFill>
                    <a:schemeClr val="bg1"/>
                  </a:solidFill>
                  <a:cs typeface="+mn-ea"/>
                  <a:sym typeface="+mn-lt"/>
                </a:rPr>
                <a:t>数模转换</a:t>
              </a:r>
            </a:p>
          </p:txBody>
        </p:sp>
      </p:grpSp>
      <p:sp>
        <p:nvSpPr>
          <p:cNvPr id="5" name="矩形 4"/>
          <p:cNvSpPr/>
          <p:nvPr/>
        </p:nvSpPr>
        <p:spPr>
          <a:xfrm>
            <a:off x="3670300" y="421005"/>
            <a:ext cx="8080375" cy="594042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697864"/>
            <a:ext cx="7638595" cy="5196750"/>
          </a:xfrm>
          <a:prstGeom prst="rect">
            <a:avLst/>
          </a:prstGeom>
          <a:noFill/>
        </p:spPr>
        <p:txBody>
          <a:bodyPr wrap="square" rtlCol="0">
            <a:normAutofit/>
          </a:bodyPr>
          <a:lstStyle/>
          <a:p>
            <a:pPr marL="457200" indent="-457200">
              <a:buFont typeface="Wingdings" panose="05000000000000000000" pitchFamily="2" charset="2"/>
              <a:buChar char="Ø"/>
            </a:pPr>
            <a:r>
              <a:rPr lang="zh-CN" altLang="en-US" sz="3200" b="1" dirty="0">
                <a:solidFill>
                  <a:schemeClr val="bg1"/>
                </a:solidFill>
                <a:sym typeface="+mn-ea"/>
              </a:rPr>
              <a:t>鲍怀翘等（</a:t>
            </a:r>
            <a:r>
              <a:rPr lang="en-US" altLang="zh-CN" sz="3200" b="1" dirty="0">
                <a:solidFill>
                  <a:schemeClr val="bg1"/>
                </a:solidFill>
                <a:sym typeface="+mn-ea"/>
              </a:rPr>
              <a:t>2014</a:t>
            </a:r>
            <a:r>
              <a:rPr lang="zh-CN" altLang="en-US" sz="3200" b="1" dirty="0">
                <a:solidFill>
                  <a:schemeClr val="bg1"/>
                </a:solidFill>
                <a:sym typeface="+mn-ea"/>
              </a:rPr>
              <a:t>：</a:t>
            </a:r>
            <a:r>
              <a:rPr lang="en-US" altLang="zh-CN" sz="3200" b="1" dirty="0">
                <a:solidFill>
                  <a:schemeClr val="bg1"/>
                </a:solidFill>
                <a:sym typeface="+mn-ea"/>
              </a:rPr>
              <a:t>335</a:t>
            </a:r>
            <a:r>
              <a:rPr lang="zh-CN" altLang="en-US" sz="3200" b="1" dirty="0">
                <a:solidFill>
                  <a:schemeClr val="bg1"/>
                </a:solidFill>
                <a:sym typeface="+mn-ea"/>
              </a:rPr>
              <a:t>）：模数转换大体可分为两步：采样和量化。</a:t>
            </a:r>
            <a:endParaRPr lang="en-US" altLang="zh-CN" sz="3200" b="1" dirty="0">
              <a:solidFill>
                <a:schemeClr val="bg1"/>
              </a:solidFill>
              <a:sym typeface="+mn-ea"/>
            </a:endParaRPr>
          </a:p>
          <a:p>
            <a:pPr marL="914400" lvl="1" indent="-457200">
              <a:buFont typeface="Wingdings" panose="05000000000000000000" pitchFamily="2" charset="2"/>
              <a:buChar char="Ø"/>
            </a:pPr>
            <a:r>
              <a:rPr lang="zh-CN" altLang="en-US" sz="2800" b="1" dirty="0">
                <a:solidFill>
                  <a:srgbClr val="FF0000"/>
                </a:solidFill>
                <a:sym typeface="+mn-ea"/>
              </a:rPr>
              <a:t>采样</a:t>
            </a:r>
            <a:r>
              <a:rPr lang="zh-CN" altLang="en-US" sz="2800" b="1" dirty="0">
                <a:solidFill>
                  <a:schemeClr val="bg1"/>
                </a:solidFill>
                <a:sym typeface="+mn-ea"/>
              </a:rPr>
              <a:t>指将时间上连续的波形用前后相继的离散的数列来表现的过程。</a:t>
            </a:r>
            <a:endParaRPr lang="en-US" altLang="zh-CN" sz="2800" b="1" dirty="0">
              <a:solidFill>
                <a:schemeClr val="bg1"/>
              </a:solidFill>
              <a:sym typeface="+mn-ea"/>
            </a:endParaRPr>
          </a:p>
          <a:p>
            <a:pPr marL="914400" lvl="1" indent="-457200">
              <a:buFont typeface="Wingdings" panose="05000000000000000000" pitchFamily="2" charset="2"/>
              <a:buChar char="Ø"/>
            </a:pPr>
            <a:r>
              <a:rPr lang="zh-CN" altLang="en-US" sz="2800" b="1" dirty="0">
                <a:solidFill>
                  <a:schemeClr val="bg1"/>
                </a:solidFill>
                <a:sym typeface="+mn-ea"/>
              </a:rPr>
              <a:t>经过采样而得到的一系列的离散数值还必须转化为一定位数的二进制数，才能由计算机来处理。这就是</a:t>
            </a:r>
            <a:r>
              <a:rPr lang="zh-CN" altLang="en-US" sz="2800" b="1" dirty="0">
                <a:solidFill>
                  <a:srgbClr val="FF0000"/>
                </a:solidFill>
                <a:sym typeface="+mn-ea"/>
              </a:rPr>
              <a:t>量化</a:t>
            </a:r>
            <a:r>
              <a:rPr lang="zh-CN" altLang="en-US" sz="2800" b="1" dirty="0">
                <a:solidFill>
                  <a:schemeClr val="bg1"/>
                </a:solidFill>
                <a:sym typeface="+mn-ea"/>
              </a:rPr>
              <a:t>过程。</a:t>
            </a:r>
            <a:endParaRPr lang="en-US" altLang="zh-CN" sz="2800" b="1" dirty="0">
              <a:solidFill>
                <a:schemeClr val="bg1"/>
              </a:solidFill>
              <a:sym typeface="+mn-ea"/>
            </a:endParaRPr>
          </a:p>
          <a:p>
            <a:pPr marL="457200" indent="-457200">
              <a:buFont typeface="Wingdings" panose="05000000000000000000" pitchFamily="2" charset="2"/>
              <a:buChar char="Ø"/>
            </a:pPr>
            <a:endParaRPr lang="en-US" altLang="zh-CN" sz="3200" b="1" dirty="0">
              <a:solidFill>
                <a:schemeClr val="bg1"/>
              </a:solidFill>
              <a:sym typeface="+mn-ea"/>
            </a:endParaRPr>
          </a:p>
          <a:p>
            <a:pPr marL="457200" indent="-457200">
              <a:buFont typeface="Wingdings" panose="05000000000000000000" pitchFamily="2" charset="2"/>
              <a:buChar char="Ø"/>
            </a:pPr>
            <a:endParaRPr lang="en-US" altLang="zh-CN" sz="3200" b="1" dirty="0">
              <a:solidFill>
                <a:schemeClr val="bg1"/>
              </a:solidFill>
              <a:sym typeface="+mn-ea"/>
            </a:endParaRPr>
          </a:p>
          <a:p>
            <a:pPr marL="457200" indent="-457200">
              <a:buFont typeface="Wingdings" panose="05000000000000000000" pitchFamily="2" charset="2"/>
              <a:buChar char="Ø"/>
            </a:pPr>
            <a:endParaRPr lang="en-US" altLang="zh-CN" sz="3200" b="1" dirty="0">
              <a:solidFill>
                <a:schemeClr val="bg1"/>
              </a:solidFill>
              <a:sym typeface="+mn-ea"/>
            </a:endParaRPr>
          </a:p>
          <a:p>
            <a:pPr marL="457200" indent="-457200">
              <a:buFont typeface="Wingdings" panose="05000000000000000000" pitchFamily="2" charset="2"/>
              <a:buChar char="Ø"/>
            </a:pPr>
            <a:endParaRPr lang="en-US" altLang="zh-CN" sz="3200" b="1" dirty="0">
              <a:solidFill>
                <a:schemeClr val="bg1"/>
              </a:solidFill>
              <a:sym typeface="+mn-ea"/>
            </a:endParaRPr>
          </a:p>
          <a:p>
            <a:pPr marL="457200" indent="-457200">
              <a:buFont typeface="Wingdings" panose="05000000000000000000" pitchFamily="2" charset="2"/>
              <a:buChar char="Ø"/>
            </a:pPr>
            <a:endParaRPr lang="en-US" altLang="zh-CN" sz="3200" b="1" dirty="0">
              <a:solidFill>
                <a:schemeClr val="bg1"/>
              </a:solidFill>
              <a:sym typeface="+mn-ea"/>
            </a:endParaRPr>
          </a:p>
          <a:p>
            <a:pPr marL="457200" indent="-457200">
              <a:buFont typeface="Wingdings" panose="05000000000000000000" pitchFamily="2" charset="2"/>
              <a:buChar char="Ø"/>
            </a:pPr>
            <a:endParaRPr lang="en-US" altLang="zh-CN" sz="3200" b="1" dirty="0">
              <a:solidFill>
                <a:schemeClr val="bg1"/>
              </a:solidFill>
              <a:sym typeface="+mn-ea"/>
            </a:endParaRPr>
          </a:p>
          <a:p>
            <a:pPr marL="457200" indent="-457200">
              <a:buFont typeface="Wingdings" panose="05000000000000000000" pitchFamily="2" charset="2"/>
              <a:buChar char="Ø"/>
            </a:pPr>
            <a:endParaRPr lang="zh-CN" altLang="en-US" sz="3200" b="1" dirty="0">
              <a:solidFill>
                <a:schemeClr val="bg1"/>
              </a:solidFill>
              <a:sym typeface="+mn-ea"/>
            </a:endParaRPr>
          </a:p>
        </p:txBody>
      </p:sp>
    </p:spTree>
    <p:extLst>
      <p:ext uri="{BB962C8B-B14F-4D97-AF65-F5344CB8AC3E}">
        <p14:creationId xmlns:p14="http://schemas.microsoft.com/office/powerpoint/2010/main" val="513954650"/>
      </p:ext>
    </p:extLst>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0" y="421005"/>
            <a:ext cx="8091805" cy="634809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694690"/>
            <a:ext cx="7408545" cy="1781810"/>
          </a:xfrm>
          <a:prstGeom prst="rect">
            <a:avLst/>
          </a:prstGeom>
          <a:noFill/>
        </p:spPr>
        <p:txBody>
          <a:bodyPr wrap="square" rtlCol="0">
            <a:normAutofit/>
          </a:bodyPr>
          <a:lstStyle/>
          <a:p>
            <a:pPr marL="571500" indent="-571500">
              <a:buFont typeface="Wingdings" panose="05000000000000000000" pitchFamily="2" charset="2"/>
              <a:buChar char="Ø"/>
            </a:pPr>
            <a:r>
              <a:rPr lang="zh-CN" altLang="en-US" sz="3200" b="1" dirty="0">
                <a:solidFill>
                  <a:schemeClr val="bg1"/>
                </a:solidFill>
                <a:sym typeface="+mn-ea"/>
              </a:rPr>
              <a:t>采样精度</a:t>
            </a:r>
            <a:endParaRPr lang="en-US" altLang="zh-CN" sz="3200" b="1" dirty="0">
              <a:solidFill>
                <a:schemeClr val="bg1"/>
              </a:solidFill>
              <a:sym typeface="+mn-ea"/>
            </a:endParaRPr>
          </a:p>
          <a:p>
            <a:endParaRPr lang="zh-CN" altLang="en-US" sz="4000" b="1" dirty="0">
              <a:solidFill>
                <a:schemeClr val="bg1"/>
              </a:solidFill>
              <a:sym typeface="+mn-ea"/>
            </a:endParaRPr>
          </a:p>
          <a:p>
            <a:endParaRPr lang="zh-CN" altLang="en-US" sz="4000" b="1" dirty="0">
              <a:solidFill>
                <a:schemeClr val="bg1"/>
              </a:solidFill>
              <a:sym typeface="+mn-ea"/>
            </a:endParaRPr>
          </a:p>
        </p:txBody>
      </p:sp>
      <p:pic>
        <p:nvPicPr>
          <p:cNvPr id="13317" name="Picture 4"/>
          <p:cNvPicPr>
            <a:picLocks noChangeAspect="1"/>
          </p:cNvPicPr>
          <p:nvPr/>
        </p:nvPicPr>
        <p:blipFill>
          <a:blip r:embed="rId2"/>
          <a:stretch>
            <a:fillRect/>
          </a:stretch>
        </p:blipFill>
        <p:spPr>
          <a:xfrm>
            <a:off x="5085397" y="1423940"/>
            <a:ext cx="4994275" cy="3761105"/>
          </a:xfrm>
          <a:prstGeom prst="rect">
            <a:avLst/>
          </a:prstGeom>
          <a:noFill/>
          <a:ln w="9525">
            <a:noFill/>
          </a:ln>
        </p:spPr>
      </p:pic>
      <p:sp>
        <p:nvSpPr>
          <p:cNvPr id="9" name="文本框 8"/>
          <p:cNvSpPr txBox="1"/>
          <p:nvPr/>
        </p:nvSpPr>
        <p:spPr>
          <a:xfrm>
            <a:off x="3946525" y="5360035"/>
            <a:ext cx="7408545" cy="861151"/>
          </a:xfrm>
          <a:prstGeom prst="rect">
            <a:avLst/>
          </a:prstGeom>
          <a:noFill/>
        </p:spPr>
        <p:txBody>
          <a:bodyPr wrap="square" rtlCol="0">
            <a:normAutofit/>
          </a:bodyPr>
          <a:lstStyle/>
          <a:p>
            <a:pPr marL="457200" indent="-457200">
              <a:buFont typeface="Wingdings" panose="05000000000000000000" pitchFamily="2" charset="2"/>
              <a:buChar char="Ø"/>
            </a:pPr>
            <a:r>
              <a:rPr lang="zh-CN" altLang="en-US" sz="3200" b="1" dirty="0">
                <a:solidFill>
                  <a:schemeClr val="bg1"/>
                </a:solidFill>
                <a:sym typeface="+mn-ea"/>
              </a:rPr>
              <a:t>采样频率：每秒采录的声压数量。</a:t>
            </a: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数模转换</a:t>
              </a:r>
            </a:p>
          </p:txBody>
        </p:sp>
      </p:grpSp>
      <p:sp>
        <p:nvSpPr>
          <p:cNvPr id="5" name="矩形 4"/>
          <p:cNvSpPr/>
          <p:nvPr/>
        </p:nvSpPr>
        <p:spPr>
          <a:xfrm>
            <a:off x="3670301" y="421004"/>
            <a:ext cx="8094436" cy="6045109"/>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6525" y="697865"/>
            <a:ext cx="7408545" cy="1781810"/>
          </a:xfrm>
          <a:prstGeom prst="rect">
            <a:avLst/>
          </a:prstGeom>
          <a:noFill/>
        </p:spPr>
        <p:txBody>
          <a:bodyPr wrap="square" rtlCol="0">
            <a:normAutofit/>
          </a:bodyPr>
          <a:lstStyle/>
          <a:p>
            <a:pPr marL="457200" indent="-457200">
              <a:buFont typeface="Wingdings" panose="05000000000000000000" pitchFamily="2" charset="2"/>
              <a:buChar char="Ø"/>
            </a:pPr>
            <a:r>
              <a:rPr lang="zh-CN" altLang="en-US" sz="3200" b="1" dirty="0">
                <a:solidFill>
                  <a:schemeClr val="bg1"/>
                </a:solidFill>
                <a:sym typeface="+mn-ea"/>
              </a:rPr>
              <a:t>量化精度</a:t>
            </a:r>
            <a:endParaRPr lang="en-US" altLang="zh-CN" sz="3200" b="1" dirty="0">
              <a:solidFill>
                <a:schemeClr val="bg1"/>
              </a:solidFill>
              <a:sym typeface="+mn-ea"/>
            </a:endParaRPr>
          </a:p>
          <a:p>
            <a:pPr marL="914400" lvl="1" indent="-457200">
              <a:buFont typeface="Wingdings" panose="05000000000000000000" pitchFamily="2" charset="2"/>
              <a:buChar char="Ø"/>
            </a:pPr>
            <a:r>
              <a:rPr lang="zh-CN" altLang="en-US" sz="2800" b="1" dirty="0">
                <a:solidFill>
                  <a:schemeClr val="bg1"/>
                </a:solidFill>
              </a:rPr>
              <a:t>字节数</a:t>
            </a:r>
            <a:r>
              <a:rPr lang="en-US" altLang="zh-CN" sz="2800" b="1" dirty="0">
                <a:solidFill>
                  <a:schemeClr val="bg1"/>
                </a:solidFill>
              </a:rPr>
              <a:t>-</a:t>
            </a:r>
            <a:r>
              <a:rPr lang="zh-CN" altLang="en-US" sz="2800" b="1" dirty="0">
                <a:solidFill>
                  <a:schemeClr val="bg1"/>
                </a:solidFill>
              </a:rPr>
              <a:t>声压轴方向上的精度</a:t>
            </a:r>
            <a:endParaRPr lang="en-US" altLang="zh-CN" sz="2800" b="1" dirty="0">
              <a:solidFill>
                <a:schemeClr val="bg1"/>
              </a:solidFill>
            </a:endParaRPr>
          </a:p>
          <a:p>
            <a:endParaRPr lang="zh-CN" altLang="en-US" sz="4000" b="1" dirty="0">
              <a:solidFill>
                <a:schemeClr val="bg1"/>
              </a:solidFill>
              <a:sym typeface="+mn-ea"/>
            </a:endParaRPr>
          </a:p>
          <a:p>
            <a:endParaRPr lang="zh-CN" altLang="en-US" sz="4000" b="1" dirty="0">
              <a:solidFill>
                <a:schemeClr val="bg1"/>
              </a:solidFill>
              <a:sym typeface="+mn-ea"/>
            </a:endParaRPr>
          </a:p>
        </p:txBody>
      </p:sp>
      <p:graphicFrame>
        <p:nvGraphicFramePr>
          <p:cNvPr id="1026" name="Object 4"/>
          <p:cNvGraphicFramePr/>
          <p:nvPr>
            <p:extLst>
              <p:ext uri="{D42A27DB-BD31-4B8C-83A1-F6EECF244321}">
                <p14:modId xmlns:p14="http://schemas.microsoft.com/office/powerpoint/2010/main" val="3962650565"/>
              </p:ext>
            </p:extLst>
          </p:nvPr>
        </p:nvGraphicFramePr>
        <p:xfrm>
          <a:off x="4357691" y="2479675"/>
          <a:ext cx="3461384" cy="2637714"/>
        </p:xfrm>
        <a:graphic>
          <a:graphicData uri="http://schemas.openxmlformats.org/presentationml/2006/ole">
            <mc:AlternateContent xmlns:mc="http://schemas.openxmlformats.org/markup-compatibility/2006">
              <mc:Choice xmlns:v="urn:schemas-microsoft-com:vml" Requires="v">
                <p:oleObj spid="_x0000_s5206" r:id="rId3" imgW="4733925" imgH="3609975" progId="Paint.Picture">
                  <p:embed/>
                </p:oleObj>
              </mc:Choice>
              <mc:Fallback>
                <p:oleObj r:id="rId3" imgW="4733925" imgH="3609975" progId="Paint.Picture">
                  <p:embed/>
                  <p:pic>
                    <p:nvPicPr>
                      <p:cNvPr id="0" name="图片 3075"/>
                      <p:cNvPicPr/>
                      <p:nvPr/>
                    </p:nvPicPr>
                    <p:blipFill>
                      <a:blip r:embed="rId4"/>
                      <a:stretch>
                        <a:fillRect/>
                      </a:stretch>
                    </p:blipFill>
                    <p:spPr>
                      <a:xfrm>
                        <a:off x="4357691" y="2479675"/>
                        <a:ext cx="3461384" cy="2637714"/>
                      </a:xfrm>
                      <a:prstGeom prst="rect">
                        <a:avLst/>
                      </a:prstGeom>
                      <a:noFill/>
                      <a:ln w="38100">
                        <a:noFill/>
                        <a:miter/>
                      </a:ln>
                    </p:spPr>
                  </p:pic>
                </p:oleObj>
              </mc:Fallback>
            </mc:AlternateContent>
          </a:graphicData>
        </a:graphic>
      </p:graphicFrame>
      <p:pic>
        <p:nvPicPr>
          <p:cNvPr id="10" name="图片 9">
            <a:extLst>
              <a:ext uri="{FF2B5EF4-FFF2-40B4-BE49-F238E27FC236}">
                <a16:creationId xmlns:a16="http://schemas.microsoft.com/office/drawing/2014/main" id="{C92E967D-CC93-483F-B344-832640B79094}"/>
              </a:ext>
            </a:extLst>
          </p:cNvPr>
          <p:cNvPicPr>
            <a:picLocks noChangeAspect="1"/>
          </p:cNvPicPr>
          <p:nvPr/>
        </p:nvPicPr>
        <p:blipFill>
          <a:blip r:embed="rId5"/>
          <a:stretch>
            <a:fillRect/>
          </a:stretch>
        </p:blipFill>
        <p:spPr>
          <a:xfrm>
            <a:off x="8273411" y="1997942"/>
            <a:ext cx="2627323" cy="37634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1145652" y="1051590"/>
            <a:ext cx="2807020" cy="3129857"/>
            <a:chOff x="4693878" y="-802178"/>
            <a:chExt cx="2807022" cy="3129860"/>
          </a:xfrm>
        </p:grpSpPr>
        <p:sp>
          <p:nvSpPr>
            <p:cNvPr id="3" name="Freeform: Shape 25"/>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Freeform: Shape 24"/>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Freeform: Shape 19"/>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03</a:t>
              </a:r>
              <a:endParaRPr kumimoji="0" sz="600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0" name="Rectangle 27"/>
          <p:cNvSpPr/>
          <p:nvPr/>
        </p:nvSpPr>
        <p:spPr>
          <a:xfrm>
            <a:off x="706606" y="4209736"/>
            <a:ext cx="3822272" cy="734493"/>
          </a:xfrm>
          <a:prstGeom prst="rect">
            <a:avLst/>
          </a:prstGeom>
        </p:spPr>
        <p:txBody>
          <a:bodyPr wrap="none" lIns="192000" tIns="0" rIns="192000" bIns="0">
            <a:no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语音的读写与生成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500"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录制语音</a:t>
              </a:r>
            </a:p>
          </p:txBody>
        </p:sp>
      </p:grpSp>
      <p:sp>
        <p:nvSpPr>
          <p:cNvPr id="5" name="矩形 4"/>
          <p:cNvSpPr/>
          <p:nvPr/>
        </p:nvSpPr>
        <p:spPr>
          <a:xfrm>
            <a:off x="3693160" y="803910"/>
            <a:ext cx="8230870" cy="542734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87800" y="987425"/>
            <a:ext cx="7664450" cy="3348355"/>
          </a:xfrm>
          <a:prstGeom prst="rect">
            <a:avLst/>
          </a:prstGeom>
          <a:noFill/>
        </p:spPr>
        <p:txBody>
          <a:bodyPr wrap="square" rtlCol="0"/>
          <a:lstStyle/>
          <a:p>
            <a:r>
              <a:rPr lang="zh-CN" altLang="en-US" sz="3200" b="1" dirty="0">
                <a:solidFill>
                  <a:schemeClr val="bg1"/>
                </a:solidFill>
                <a:sym typeface="+mn-ea"/>
              </a:rPr>
              <a:t>录制一段录音、播放并保存</a:t>
            </a:r>
          </a:p>
          <a:p>
            <a:pPr lvl="1"/>
            <a:r>
              <a:rPr lang="zh-CN" altLang="en-US" sz="3200" b="1" dirty="0">
                <a:solidFill>
                  <a:schemeClr val="bg1"/>
                </a:solidFill>
                <a:sym typeface="+mn-ea"/>
              </a:rPr>
              <a:t>fs=44100;</a:t>
            </a:r>
          </a:p>
          <a:p>
            <a:pPr lvl="1"/>
            <a:r>
              <a:rPr lang="zh-CN" altLang="en-US" sz="3200" b="1" dirty="0">
                <a:solidFill>
                  <a:schemeClr val="bg1"/>
                </a:solidFill>
                <a:sym typeface="+mn-ea"/>
              </a:rPr>
              <a:t>r=audiorecorder(fs,16,1);</a:t>
            </a:r>
          </a:p>
          <a:p>
            <a:pPr lvl="1"/>
            <a:r>
              <a:rPr lang="zh-CN" altLang="en-US" sz="3200" b="1" dirty="0">
                <a:solidFill>
                  <a:schemeClr val="bg1"/>
                </a:solidFill>
                <a:sym typeface="+mn-ea"/>
              </a:rPr>
              <a:t>recordblocking(r, 10)</a:t>
            </a:r>
          </a:p>
          <a:p>
            <a:pPr lvl="1"/>
            <a:r>
              <a:rPr lang="zh-CN" altLang="en-US" sz="3200" b="1" dirty="0">
                <a:solidFill>
                  <a:schemeClr val="bg1"/>
                </a:solidFill>
                <a:sym typeface="+mn-ea"/>
              </a:rPr>
              <a:t>data=getaudiodata(r);</a:t>
            </a:r>
          </a:p>
          <a:p>
            <a:pPr lvl="1"/>
            <a:r>
              <a:rPr lang="zh-CN" altLang="en-US" sz="3200" b="1" dirty="0">
                <a:solidFill>
                  <a:schemeClr val="bg1"/>
                </a:solidFill>
                <a:sym typeface="+mn-ea"/>
              </a:rPr>
              <a:t>sound(data,fs)</a:t>
            </a:r>
          </a:p>
          <a:p>
            <a:endParaRPr lang="zh-CN" altLang="en-US" sz="3200" b="1" dirty="0">
              <a:solidFill>
                <a:schemeClr val="bg1"/>
              </a:solidFill>
              <a:sym typeface="+mn-ea"/>
            </a:endParaRPr>
          </a:p>
          <a:p>
            <a:r>
              <a:rPr lang="zh-CN" altLang="en-US" sz="3200" b="1" dirty="0">
                <a:solidFill>
                  <a:schemeClr val="bg1"/>
                </a:solidFill>
                <a:sym typeface="+mn-ea"/>
              </a:rPr>
              <a:t>audiowrite('录音.wav',data,fs)</a:t>
            </a:r>
          </a:p>
          <a:p>
            <a:endParaRPr lang="zh-CN" altLang="en-US" sz="3200" b="1" dirty="0">
              <a:solidFill>
                <a:schemeClr val="bg1"/>
              </a:solidFill>
              <a:sym typeface="+mn-ea"/>
            </a:endParaRPr>
          </a:p>
          <a:p>
            <a:r>
              <a:rPr lang="zh-CN" altLang="en-US" sz="3200" b="1" dirty="0">
                <a:solidFill>
                  <a:schemeClr val="bg1"/>
                </a:solidFill>
                <a:sym typeface="+mn-ea"/>
              </a:rPr>
              <a:t>改变播放时的采样频率？</a:t>
            </a:r>
          </a:p>
          <a:p>
            <a:endParaRPr lang="zh-CN" altLang="en-US" sz="32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528060" y="419735"/>
            <a:ext cx="8185785" cy="590423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67125" y="583565"/>
            <a:ext cx="7698105" cy="3587115"/>
          </a:xfrm>
          <a:prstGeom prst="rect">
            <a:avLst/>
          </a:prstGeom>
          <a:noFill/>
        </p:spPr>
        <p:txBody>
          <a:bodyPr wrap="square" rtlCol="0"/>
          <a:lstStyle/>
          <a:p>
            <a:r>
              <a:rPr lang="zh-CN" altLang="en-US" sz="3200" b="1" dirty="0">
                <a:solidFill>
                  <a:schemeClr val="bg1"/>
                </a:solidFill>
                <a:sym typeface="+mn-ea"/>
              </a:rPr>
              <a:t>最简单的乐音：正弦波</a:t>
            </a:r>
          </a:p>
          <a:p>
            <a:pPr lvl="1"/>
            <a:r>
              <a:rPr lang="zh-CN" altLang="en-US" sz="3200" b="1" dirty="0">
                <a:solidFill>
                  <a:schemeClr val="bg1"/>
                </a:solidFill>
                <a:sym typeface="+mn-ea"/>
              </a:rPr>
              <a:t>fs=44100;T=2;f=300;%%%%预设采样频率、时长、频率</a:t>
            </a:r>
          </a:p>
          <a:p>
            <a:pPr lvl="1"/>
            <a:r>
              <a:rPr lang="zh-CN" altLang="en-US" sz="3200" b="1" dirty="0">
                <a:solidFill>
                  <a:schemeClr val="bg1"/>
                </a:solidFill>
                <a:sym typeface="+mn-ea"/>
              </a:rPr>
              <a:t>x=(1:fs*T)/fs;</a:t>
            </a:r>
          </a:p>
          <a:p>
            <a:pPr lvl="1"/>
            <a:r>
              <a:rPr lang="zh-CN" altLang="en-US" sz="3200" b="1" dirty="0">
                <a:solidFill>
                  <a:schemeClr val="bg1"/>
                </a:solidFill>
                <a:sym typeface="+mn-ea"/>
              </a:rPr>
              <a:t>y=sin(2*pi*f*x);</a:t>
            </a:r>
          </a:p>
          <a:p>
            <a:pPr lvl="1"/>
            <a:r>
              <a:rPr lang="zh-CN" altLang="en-US" sz="3200" b="1" dirty="0">
                <a:solidFill>
                  <a:schemeClr val="bg1"/>
                </a:solidFill>
                <a:sym typeface="+mn-ea"/>
              </a:rPr>
              <a:t>plot(y(1:1000))</a:t>
            </a:r>
          </a:p>
          <a:p>
            <a:pPr lvl="1"/>
            <a:r>
              <a:rPr lang="zh-CN" altLang="en-US" sz="3200" b="1" dirty="0">
                <a:solidFill>
                  <a:schemeClr val="bg1"/>
                </a:solidFill>
                <a:sym typeface="+mn-ea"/>
              </a:rPr>
              <a:t>sound(y,fs)</a:t>
            </a:r>
          </a:p>
          <a:p>
            <a:endParaRPr lang="zh-CN" altLang="en-US" sz="3200" b="1" dirty="0">
              <a:solidFill>
                <a:schemeClr val="bg1"/>
              </a:solidFill>
              <a:sym typeface="+mn-ea"/>
            </a:endParaRPr>
          </a:p>
          <a:p>
            <a:endParaRPr lang="zh-CN" altLang="en-US" sz="3200" b="1" dirty="0">
              <a:solidFill>
                <a:schemeClr val="bg1"/>
              </a:solidFill>
              <a:sym typeface="+mn-ea"/>
            </a:endParaRPr>
          </a:p>
          <a:p>
            <a:endParaRPr lang="zh-CN" altLang="en-US" sz="3200" b="1" dirty="0">
              <a:solidFill>
                <a:schemeClr val="bg1"/>
              </a:solidFill>
              <a:sym typeface="+mn-ea"/>
            </a:endParaRPr>
          </a:p>
          <a:p>
            <a:endParaRPr lang="zh-CN" altLang="en-US" sz="3200" b="1" dirty="0">
              <a:solidFill>
                <a:schemeClr val="bg1"/>
              </a:solidFill>
              <a:sym typeface="+mn-ea"/>
            </a:endParaRPr>
          </a:p>
        </p:txBody>
      </p:sp>
      <p:sp>
        <p:nvSpPr>
          <p:cNvPr id="9" name="文本框 8"/>
          <p:cNvSpPr txBox="1"/>
          <p:nvPr/>
        </p:nvSpPr>
        <p:spPr>
          <a:xfrm>
            <a:off x="3972560" y="4820285"/>
            <a:ext cx="7873365" cy="1189355"/>
          </a:xfrm>
          <a:prstGeom prst="rect">
            <a:avLst/>
          </a:prstGeom>
          <a:noFill/>
        </p:spPr>
        <p:txBody>
          <a:bodyPr wrap="square" rtlCol="0"/>
          <a:lstStyle/>
          <a:p>
            <a:r>
              <a:rPr lang="zh-CN" altLang="en-US" sz="3200" b="1">
                <a:solidFill>
                  <a:schemeClr val="bg1"/>
                </a:solidFill>
                <a:sym typeface="+mn-ea"/>
              </a:rPr>
              <a:t>改变频率、振幅、时长</a:t>
            </a: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527425" y="164465"/>
            <a:ext cx="8476615" cy="657987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71900" y="1247140"/>
            <a:ext cx="7698105" cy="3587115"/>
          </a:xfrm>
          <a:prstGeom prst="rect">
            <a:avLst/>
          </a:prstGeom>
          <a:noFill/>
        </p:spPr>
        <p:txBody>
          <a:bodyPr wrap="square" rtlCol="0"/>
          <a:lstStyle/>
          <a:p>
            <a:r>
              <a:rPr lang="zh-CN" altLang="en-US" sz="3200" b="1">
                <a:solidFill>
                  <a:schemeClr val="bg1"/>
                </a:solidFill>
                <a:sym typeface="+mn-ea"/>
              </a:rPr>
              <a:t>钢琴键盘</a:t>
            </a: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dirty="0">
              <a:solidFill>
                <a:schemeClr val="bg1"/>
              </a:solidFill>
              <a:sym typeface="+mn-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287" y="924104"/>
            <a:ext cx="5400600" cy="3295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C:\Users\taihu\Desktop\Snap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35" y="3880889"/>
            <a:ext cx="4320480" cy="2589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504565" y="187325"/>
            <a:ext cx="8208010" cy="654431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08070" y="282575"/>
            <a:ext cx="7628255" cy="862965"/>
          </a:xfrm>
          <a:prstGeom prst="rect">
            <a:avLst/>
          </a:prstGeom>
          <a:noFill/>
        </p:spPr>
        <p:txBody>
          <a:bodyPr wrap="square" rtlCol="0"/>
          <a:lstStyle/>
          <a:p>
            <a:r>
              <a:rPr lang="en-US" altLang="zh-CN" sz="4000" b="1" dirty="0">
                <a:solidFill>
                  <a:schemeClr val="bg1"/>
                </a:solidFill>
                <a:sym typeface="+mn-ea"/>
              </a:rPr>
              <a:t>C</a:t>
            </a:r>
            <a:r>
              <a:rPr lang="zh-CN" altLang="en-US" sz="4000" b="1" dirty="0">
                <a:solidFill>
                  <a:schemeClr val="bg1"/>
                </a:solidFill>
                <a:sym typeface="+mn-ea"/>
              </a:rPr>
              <a:t>大调音阶各个音的频率</a:t>
            </a:r>
            <a:endParaRPr lang="zh-CN" altLang="en-US" sz="3200" dirty="0"/>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dirty="0">
              <a:solidFill>
                <a:schemeClr val="bg1"/>
              </a:solidFill>
              <a:sym typeface="+mn-ea"/>
            </a:endParaRPr>
          </a:p>
        </p:txBody>
      </p:sp>
      <p:graphicFrame>
        <p:nvGraphicFramePr>
          <p:cNvPr id="11" name="表格 10"/>
          <p:cNvGraphicFramePr>
            <a:graphicFrameLocks noGrp="1"/>
          </p:cNvGraphicFramePr>
          <p:nvPr/>
        </p:nvGraphicFramePr>
        <p:xfrm>
          <a:off x="4497070" y="1145540"/>
          <a:ext cx="6200775" cy="3975100"/>
        </p:xfrm>
        <a:graphic>
          <a:graphicData uri="http://schemas.openxmlformats.org/drawingml/2006/table">
            <a:tbl>
              <a:tblPr firstRow="1" firstCol="1" bandRow="1">
                <a:tableStyleId>{5C22544A-7EE6-4342-B048-85BDC9FD1C3A}</a:tableStyleId>
              </a:tblPr>
              <a:tblGrid>
                <a:gridCol w="2066925">
                  <a:extLst>
                    <a:ext uri="{9D8B030D-6E8A-4147-A177-3AD203B41FA5}">
                      <a16:colId xmlns:a16="http://schemas.microsoft.com/office/drawing/2014/main" val="20000"/>
                    </a:ext>
                  </a:extLst>
                </a:gridCol>
                <a:gridCol w="2066925">
                  <a:extLst>
                    <a:ext uri="{9D8B030D-6E8A-4147-A177-3AD203B41FA5}">
                      <a16:colId xmlns:a16="http://schemas.microsoft.com/office/drawing/2014/main" val="20001"/>
                    </a:ext>
                  </a:extLst>
                </a:gridCol>
                <a:gridCol w="2066925">
                  <a:extLst>
                    <a:ext uri="{9D8B030D-6E8A-4147-A177-3AD203B41FA5}">
                      <a16:colId xmlns:a16="http://schemas.microsoft.com/office/drawing/2014/main" val="20002"/>
                    </a:ext>
                  </a:extLst>
                </a:gridCol>
              </a:tblGrid>
              <a:tr h="554355">
                <a:tc>
                  <a:txBody>
                    <a:bodyPr/>
                    <a:lstStyle/>
                    <a:p>
                      <a:pPr algn="ctr">
                        <a:lnSpc>
                          <a:spcPct val="150000"/>
                        </a:lnSpc>
                        <a:spcAft>
                          <a:spcPts val="0"/>
                        </a:spcAft>
                      </a:pPr>
                      <a:r>
                        <a:rPr lang="zh-CN" sz="2000" b="1" kern="100" dirty="0">
                          <a:effectLst/>
                        </a:rPr>
                        <a:t>唱名</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频率</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a:effectLst/>
                        </a:rPr>
                        <a:t>与上一个音相差</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488950">
                <a:tc>
                  <a:txBody>
                    <a:bodyPr/>
                    <a:lstStyle/>
                    <a:p>
                      <a:pPr algn="ctr">
                        <a:lnSpc>
                          <a:spcPct val="150000"/>
                        </a:lnSpc>
                        <a:spcAft>
                          <a:spcPts val="0"/>
                        </a:spcAft>
                      </a:pPr>
                      <a:r>
                        <a:rPr lang="en-US" sz="2000" b="1" kern="100">
                          <a:effectLst/>
                        </a:rPr>
                        <a:t>C - do</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261.6HZ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r h="488315">
                <a:tc>
                  <a:txBody>
                    <a:bodyPr/>
                    <a:lstStyle/>
                    <a:p>
                      <a:pPr algn="ctr">
                        <a:lnSpc>
                          <a:spcPct val="150000"/>
                        </a:lnSpc>
                        <a:spcAft>
                          <a:spcPts val="0"/>
                        </a:spcAft>
                      </a:pPr>
                      <a:r>
                        <a:rPr lang="de-DE" sz="2000" b="1" kern="100">
                          <a:effectLst/>
                        </a:rPr>
                        <a:t>D - re</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293.6HZ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全音</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2"/>
                  </a:ext>
                </a:extLst>
              </a:tr>
              <a:tr h="488950">
                <a:tc>
                  <a:txBody>
                    <a:bodyPr/>
                    <a:lstStyle/>
                    <a:p>
                      <a:pPr algn="ctr">
                        <a:lnSpc>
                          <a:spcPct val="150000"/>
                        </a:lnSpc>
                        <a:spcAft>
                          <a:spcPts val="0"/>
                        </a:spcAft>
                      </a:pPr>
                      <a:r>
                        <a:rPr lang="de-DE" sz="2000" b="1" kern="100">
                          <a:effectLst/>
                        </a:rPr>
                        <a:t>E - mi</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329.6HZ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全音</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3"/>
                  </a:ext>
                </a:extLst>
              </a:tr>
              <a:tr h="488315">
                <a:tc>
                  <a:txBody>
                    <a:bodyPr/>
                    <a:lstStyle/>
                    <a:p>
                      <a:pPr algn="ctr">
                        <a:lnSpc>
                          <a:spcPct val="150000"/>
                        </a:lnSpc>
                        <a:spcAft>
                          <a:spcPts val="0"/>
                        </a:spcAft>
                      </a:pPr>
                      <a:r>
                        <a:rPr lang="en-US" sz="2000" b="1" kern="100">
                          <a:effectLst/>
                        </a:rPr>
                        <a:t>F - fa</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349.2HZ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半音</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4"/>
                  </a:ext>
                </a:extLst>
              </a:tr>
              <a:tr h="488950">
                <a:tc>
                  <a:txBody>
                    <a:bodyPr/>
                    <a:lstStyle/>
                    <a:p>
                      <a:pPr algn="ctr">
                        <a:lnSpc>
                          <a:spcPct val="150000"/>
                        </a:lnSpc>
                        <a:spcAft>
                          <a:spcPts val="0"/>
                        </a:spcAft>
                      </a:pPr>
                      <a:r>
                        <a:rPr lang="en-US" sz="2000" b="1" kern="100">
                          <a:effectLst/>
                        </a:rPr>
                        <a:t>G - sol</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392HZ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全音</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5"/>
                  </a:ext>
                </a:extLst>
              </a:tr>
              <a:tr h="488315">
                <a:tc>
                  <a:txBody>
                    <a:bodyPr/>
                    <a:lstStyle/>
                    <a:p>
                      <a:pPr algn="ctr">
                        <a:lnSpc>
                          <a:spcPct val="150000"/>
                        </a:lnSpc>
                        <a:spcAft>
                          <a:spcPts val="0"/>
                        </a:spcAft>
                      </a:pPr>
                      <a:r>
                        <a:rPr lang="en-US" sz="2000" b="1" kern="100">
                          <a:effectLst/>
                        </a:rPr>
                        <a:t>A - la</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440HZ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全音</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6"/>
                  </a:ext>
                </a:extLst>
              </a:tr>
              <a:tr h="488950">
                <a:tc>
                  <a:txBody>
                    <a:bodyPr/>
                    <a:lstStyle/>
                    <a:p>
                      <a:pPr algn="ctr">
                        <a:lnSpc>
                          <a:spcPct val="150000"/>
                        </a:lnSpc>
                        <a:spcAft>
                          <a:spcPts val="0"/>
                        </a:spcAft>
                      </a:pPr>
                      <a:r>
                        <a:rPr lang="en-US" sz="2000" b="1" kern="100">
                          <a:effectLst/>
                        </a:rPr>
                        <a:t>B - si</a:t>
                      </a:r>
                      <a:endParaRPr lang="zh-CN" sz="2000" b="1"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de-DE" sz="2000" b="1" kern="100" dirty="0">
                          <a:effectLst/>
                        </a:rPr>
                        <a:t>493.8HZ</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zh-CN" sz="2000" b="1" kern="100" dirty="0">
                          <a:effectLst/>
                        </a:rPr>
                        <a:t>全音</a:t>
                      </a:r>
                      <a:endParaRPr lang="zh-CN" sz="2000" b="1" kern="100" dirty="0">
                        <a:effectLst/>
                        <a:latin typeface="Times New Roman" panose="020206030504050203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7"/>
                  </a:ext>
                </a:extLst>
              </a:tr>
            </a:tbl>
          </a:graphicData>
        </a:graphic>
      </p:graphicFrame>
      <p:sp>
        <p:nvSpPr>
          <p:cNvPr id="12" name="文本框 11"/>
          <p:cNvSpPr txBox="1"/>
          <p:nvPr/>
        </p:nvSpPr>
        <p:spPr>
          <a:xfrm>
            <a:off x="4172585" y="5415915"/>
            <a:ext cx="6499225" cy="1315720"/>
          </a:xfrm>
          <a:prstGeom prst="rect">
            <a:avLst/>
          </a:prstGeom>
          <a:noFill/>
        </p:spPr>
        <p:txBody>
          <a:bodyPr wrap="square" rtlCol="0"/>
          <a:lstStyle/>
          <a:p>
            <a:r>
              <a:rPr lang="zh-CN" altLang="en-US" sz="3600" b="1" dirty="0">
                <a:solidFill>
                  <a:schemeClr val="bg1"/>
                </a:solidFill>
                <a:sym typeface="+mn-ea"/>
              </a:rPr>
              <a:t>半音之间的相互关系：</a:t>
            </a:r>
            <a:r>
              <a:rPr lang="en-US" altLang="zh-CN" sz="3600" b="1" dirty="0">
                <a:solidFill>
                  <a:schemeClr val="bg1"/>
                </a:solidFill>
                <a:sym typeface="+mn-ea"/>
              </a:rPr>
              <a:t>f1=f2</a:t>
            </a:r>
            <a:r>
              <a:rPr lang="zh-CN" altLang="en-US" sz="3600" b="1" dirty="0">
                <a:solidFill>
                  <a:schemeClr val="bg1"/>
                </a:solidFill>
                <a:sym typeface="+mn-ea"/>
              </a:rPr>
              <a:t>*</a:t>
            </a:r>
            <a:r>
              <a:rPr lang="en-US" altLang="zh-CN" sz="3600" b="1" dirty="0">
                <a:solidFill>
                  <a:schemeClr val="bg1"/>
                </a:solidFill>
                <a:sym typeface="+mn-ea"/>
              </a:rPr>
              <a:t>2^(N/12)</a:t>
            </a:r>
            <a:endParaRPr lang="zh-CN" altLang="en-US" sz="2800" b="1" dirty="0">
              <a:solidFill>
                <a:schemeClr val="bg1"/>
              </a:solidFill>
            </a:endParaRPr>
          </a:p>
          <a:p>
            <a:endParaRPr lang="zh-CN" altLang="en-US" sz="2800" b="1">
              <a:solidFill>
                <a:schemeClr val="bg1"/>
              </a:solidFill>
              <a:sym typeface="+mn-ea"/>
            </a:endParaRPr>
          </a:p>
          <a:p>
            <a:endParaRPr lang="zh-CN" altLang="en-US" sz="2800" b="1">
              <a:solidFill>
                <a:schemeClr val="bg1"/>
              </a:solidFill>
              <a:sym typeface="+mn-ea"/>
            </a:endParaRPr>
          </a:p>
          <a:p>
            <a:endParaRPr lang="zh-CN" altLang="en-US" sz="2800" b="1">
              <a:solidFill>
                <a:schemeClr val="bg1"/>
              </a:solidFill>
              <a:sym typeface="+mn-ea"/>
            </a:endParaRPr>
          </a:p>
          <a:p>
            <a:endParaRPr lang="zh-CN" altLang="en-US" sz="28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1145652" y="1051590"/>
            <a:ext cx="2807020" cy="3129857"/>
            <a:chOff x="4693878" y="-802178"/>
            <a:chExt cx="2807022" cy="3129860"/>
          </a:xfrm>
        </p:grpSpPr>
        <p:sp>
          <p:nvSpPr>
            <p:cNvPr id="3" name="Freeform: Shape 25"/>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Freeform: Shape 24"/>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Freeform: Shape 19"/>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01</a:t>
              </a:r>
              <a:endParaRPr kumimoji="0" sz="600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0" name="Rectangle 27"/>
          <p:cNvSpPr/>
          <p:nvPr/>
        </p:nvSpPr>
        <p:spPr>
          <a:xfrm>
            <a:off x="638026" y="4209736"/>
            <a:ext cx="3822272" cy="734493"/>
          </a:xfrm>
          <a:prstGeom prst="rect">
            <a:avLst/>
          </a:prstGeom>
        </p:spPr>
        <p:txBody>
          <a:bodyPr wrap="none" lIns="192000" tIns="0" rIns="192000" bIns="0">
            <a:no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语音研究的三个角度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500"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481705" y="13335"/>
            <a:ext cx="8731250" cy="683450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62350" y="13335"/>
            <a:ext cx="8174990" cy="5414010"/>
          </a:xfrm>
          <a:prstGeom prst="rect">
            <a:avLst/>
          </a:prstGeom>
          <a:noFill/>
        </p:spPr>
        <p:txBody>
          <a:bodyPr wrap="square" rtlCol="0"/>
          <a:lstStyle/>
          <a:p>
            <a:pPr marL="228600" lvl="1" indent="0">
              <a:buNone/>
            </a:pPr>
            <a:r>
              <a:rPr lang="zh-CN" altLang="en-US" sz="4000" b="1" dirty="0">
                <a:solidFill>
                  <a:schemeClr val="bg1"/>
                </a:solidFill>
                <a:sym typeface="+mn-ea"/>
              </a:rPr>
              <a:t>相邻半音示意：</a:t>
            </a:r>
            <a:endParaRPr lang="en-US" altLang="zh-CN" sz="2400" b="1" dirty="0">
              <a:solidFill>
                <a:schemeClr val="bg1"/>
              </a:solidFill>
              <a:sym typeface="+mn-ea"/>
            </a:endParaRPr>
          </a:p>
          <a:p>
            <a:pPr marL="228600" lvl="1" indent="0">
              <a:buNone/>
            </a:pPr>
            <a:r>
              <a:rPr lang="en-US" altLang="zh-CN" sz="2400" b="1" dirty="0">
                <a:solidFill>
                  <a:schemeClr val="bg1"/>
                </a:solidFill>
                <a:sym typeface="+mn-ea"/>
              </a:rPr>
              <a:t>N=12;</a:t>
            </a:r>
            <a:endParaRPr lang="en-US" altLang="zh-CN" sz="2400" b="1" dirty="0">
              <a:solidFill>
                <a:schemeClr val="bg1"/>
              </a:solidFill>
            </a:endParaRPr>
          </a:p>
          <a:p>
            <a:pPr marL="228600" lvl="1" indent="0">
              <a:buNone/>
            </a:pPr>
            <a:r>
              <a:rPr lang="en-US" altLang="zh-CN" sz="2400" b="1" dirty="0">
                <a:solidFill>
                  <a:schemeClr val="bg1"/>
                </a:solidFill>
                <a:sym typeface="+mn-ea"/>
              </a:rPr>
              <a:t>f(1)=261.6; %</a:t>
            </a:r>
            <a:r>
              <a:rPr lang="zh-CN" altLang="en-US" sz="2400" b="1" dirty="0">
                <a:solidFill>
                  <a:schemeClr val="bg1"/>
                </a:solidFill>
                <a:sym typeface="+mn-ea"/>
              </a:rPr>
              <a:t>生成正弦波的频率</a:t>
            </a:r>
            <a:endParaRPr lang="zh-CN" altLang="en-US" sz="2400" b="1" dirty="0">
              <a:solidFill>
                <a:schemeClr val="bg1"/>
              </a:solidFill>
            </a:endParaRPr>
          </a:p>
          <a:p>
            <a:pPr marL="228600" lvl="1" indent="0">
              <a:buNone/>
            </a:pPr>
            <a:r>
              <a:rPr lang="en-US" altLang="zh-CN" sz="2400" b="1" dirty="0">
                <a:solidFill>
                  <a:schemeClr val="bg1"/>
                </a:solidFill>
                <a:sym typeface="+mn-ea"/>
              </a:rPr>
              <a:t>fs=44100; %</a:t>
            </a:r>
            <a:r>
              <a:rPr lang="zh-CN" altLang="en-US" sz="2400" b="1" dirty="0">
                <a:solidFill>
                  <a:schemeClr val="bg1"/>
                </a:solidFill>
                <a:sym typeface="+mn-ea"/>
              </a:rPr>
              <a:t>采样频率</a:t>
            </a:r>
            <a:endParaRPr lang="zh-CN" altLang="en-US" sz="2400" b="1" dirty="0">
              <a:solidFill>
                <a:schemeClr val="bg1"/>
              </a:solidFill>
            </a:endParaRPr>
          </a:p>
          <a:p>
            <a:pPr marL="228600" lvl="1" indent="0">
              <a:buNone/>
            </a:pPr>
            <a:r>
              <a:rPr lang="en-US" altLang="zh-CN" sz="2400" b="1" dirty="0">
                <a:solidFill>
                  <a:schemeClr val="bg1"/>
                </a:solidFill>
                <a:sym typeface="+mn-ea"/>
              </a:rPr>
              <a:t>T=1; %</a:t>
            </a:r>
            <a:r>
              <a:rPr lang="zh-CN" altLang="en-US" sz="2400" b="1" dirty="0">
                <a:solidFill>
                  <a:schemeClr val="bg1"/>
                </a:solidFill>
                <a:sym typeface="+mn-ea"/>
              </a:rPr>
              <a:t>播放时间（秒）</a:t>
            </a:r>
            <a:endParaRPr lang="zh-CN" altLang="en-US" sz="2400" b="1" dirty="0">
              <a:solidFill>
                <a:schemeClr val="bg1"/>
              </a:solidFill>
            </a:endParaRPr>
          </a:p>
          <a:p>
            <a:pPr marL="228600" lvl="1" indent="0">
              <a:buNone/>
            </a:pPr>
            <a:r>
              <a:rPr lang="en-US" altLang="zh-CN" sz="2400" b="1" dirty="0">
                <a:solidFill>
                  <a:schemeClr val="bg1"/>
                </a:solidFill>
                <a:sym typeface="+mn-ea"/>
              </a:rPr>
              <a:t>x=(0:fs*T-1)/fs;</a:t>
            </a:r>
            <a:endParaRPr lang="en-US" altLang="zh-CN" sz="2400" b="1" dirty="0">
              <a:solidFill>
                <a:schemeClr val="bg1"/>
              </a:solidFill>
            </a:endParaRPr>
          </a:p>
          <a:p>
            <a:pPr marL="228600" lvl="1" indent="0">
              <a:buNone/>
            </a:pPr>
            <a:r>
              <a:rPr lang="en-US" altLang="zh-CN" sz="2400" b="1" dirty="0">
                <a:solidFill>
                  <a:schemeClr val="bg1"/>
                </a:solidFill>
                <a:sym typeface="+mn-ea"/>
              </a:rPr>
              <a:t>y=2*sin(2*pi*f(1)*x);</a:t>
            </a:r>
            <a:endParaRPr lang="en-US" altLang="zh-CN" sz="2400" b="1" dirty="0">
              <a:solidFill>
                <a:schemeClr val="bg1"/>
              </a:solidFill>
            </a:endParaRPr>
          </a:p>
          <a:p>
            <a:pPr marL="228600" lvl="1" indent="0">
              <a:buNone/>
            </a:pPr>
            <a:r>
              <a:rPr lang="zh-CN" altLang="en-US" sz="2400" b="1" dirty="0">
                <a:solidFill>
                  <a:schemeClr val="bg1"/>
                </a:solidFill>
                <a:sym typeface="+mn-ea"/>
              </a:rPr>
              <a:t> </a:t>
            </a:r>
            <a:endParaRPr lang="zh-CN" altLang="en-US" sz="2400" b="1" dirty="0">
              <a:solidFill>
                <a:schemeClr val="bg1"/>
              </a:solidFill>
            </a:endParaRPr>
          </a:p>
          <a:p>
            <a:pPr marL="228600" lvl="1" indent="0">
              <a:buNone/>
            </a:pPr>
            <a:r>
              <a:rPr lang="en-US" altLang="zh-CN" sz="2400" b="1" dirty="0">
                <a:solidFill>
                  <a:schemeClr val="bg1"/>
                </a:solidFill>
                <a:sym typeface="+mn-ea"/>
              </a:rPr>
              <a:t>for </a:t>
            </a:r>
            <a:r>
              <a:rPr lang="en-US" altLang="zh-CN" sz="2400" b="1" dirty="0" err="1">
                <a:solidFill>
                  <a:schemeClr val="bg1"/>
                </a:solidFill>
                <a:sym typeface="+mn-ea"/>
              </a:rPr>
              <a:t>i</a:t>
            </a:r>
            <a:r>
              <a:rPr lang="en-US" altLang="zh-CN" sz="2400" b="1" dirty="0">
                <a:solidFill>
                  <a:schemeClr val="bg1"/>
                </a:solidFill>
                <a:sym typeface="+mn-ea"/>
              </a:rPr>
              <a:t>=2:N</a:t>
            </a:r>
            <a:endParaRPr lang="en-US" altLang="zh-CN" sz="2400" b="1" dirty="0">
              <a:solidFill>
                <a:schemeClr val="bg1"/>
              </a:solidFill>
            </a:endParaRPr>
          </a:p>
          <a:p>
            <a:pPr marL="228600" lvl="1" indent="0">
              <a:buNone/>
            </a:pPr>
            <a:r>
              <a:rPr lang="nn-NO" altLang="zh-CN" sz="2400" b="1" dirty="0">
                <a:solidFill>
                  <a:schemeClr val="bg1"/>
                </a:solidFill>
                <a:sym typeface="+mn-ea"/>
              </a:rPr>
              <a:t>    f(i)=f(1)*2^((i-1)/12);</a:t>
            </a:r>
            <a:endParaRPr lang="nn-NO" altLang="zh-CN" sz="2400" b="1" dirty="0">
              <a:solidFill>
                <a:schemeClr val="bg1"/>
              </a:solidFill>
            </a:endParaRPr>
          </a:p>
          <a:p>
            <a:pPr marL="228600" lvl="1" indent="0">
              <a:buNone/>
            </a:pPr>
            <a:r>
              <a:rPr lang="en-US" altLang="zh-CN" sz="2400" b="1" dirty="0">
                <a:solidFill>
                  <a:schemeClr val="bg1"/>
                </a:solidFill>
                <a:sym typeface="+mn-ea"/>
              </a:rPr>
              <a:t>    y=[y,2*sin(2*pi*f(</a:t>
            </a:r>
            <a:r>
              <a:rPr lang="en-US" altLang="zh-CN" sz="2400" b="1" dirty="0" err="1">
                <a:solidFill>
                  <a:schemeClr val="bg1"/>
                </a:solidFill>
                <a:sym typeface="+mn-ea"/>
              </a:rPr>
              <a:t>i</a:t>
            </a:r>
            <a:r>
              <a:rPr lang="en-US" altLang="zh-CN" sz="2400" b="1" dirty="0">
                <a:solidFill>
                  <a:schemeClr val="bg1"/>
                </a:solidFill>
                <a:sym typeface="+mn-ea"/>
              </a:rPr>
              <a:t>)*(</a:t>
            </a:r>
            <a:r>
              <a:rPr lang="en-US" altLang="zh-CN" sz="2400" b="1" dirty="0" err="1">
                <a:solidFill>
                  <a:schemeClr val="bg1"/>
                </a:solidFill>
                <a:sym typeface="+mn-ea"/>
              </a:rPr>
              <a:t>x+T</a:t>
            </a:r>
            <a:r>
              <a:rPr lang="en-US" altLang="zh-CN" sz="2400" b="1" dirty="0">
                <a:solidFill>
                  <a:schemeClr val="bg1"/>
                </a:solidFill>
                <a:sym typeface="+mn-ea"/>
              </a:rPr>
              <a:t>*(i-1)))];</a:t>
            </a:r>
            <a:endParaRPr lang="en-US" altLang="zh-CN" sz="2400" b="1" dirty="0">
              <a:solidFill>
                <a:schemeClr val="bg1"/>
              </a:solidFill>
            </a:endParaRPr>
          </a:p>
          <a:p>
            <a:pPr marL="228600" lvl="1" indent="0">
              <a:buNone/>
            </a:pPr>
            <a:r>
              <a:rPr lang="en-US" altLang="zh-CN" sz="2400" b="1" dirty="0">
                <a:solidFill>
                  <a:schemeClr val="bg1"/>
                </a:solidFill>
                <a:sym typeface="+mn-ea"/>
              </a:rPr>
              <a:t>end</a:t>
            </a:r>
            <a:endParaRPr lang="en-US" altLang="zh-CN" sz="2400" b="1" dirty="0">
              <a:solidFill>
                <a:schemeClr val="bg1"/>
              </a:solidFill>
            </a:endParaRPr>
          </a:p>
          <a:p>
            <a:pPr marL="228600" lvl="1" indent="0">
              <a:buNone/>
            </a:pPr>
            <a:r>
              <a:rPr lang="en-US" altLang="zh-CN" sz="2400" b="1" dirty="0">
                <a:solidFill>
                  <a:schemeClr val="bg1"/>
                </a:solidFill>
                <a:sym typeface="+mn-ea"/>
              </a:rPr>
              <a:t> sound(</a:t>
            </a:r>
            <a:r>
              <a:rPr lang="en-US" altLang="zh-CN" sz="2400" b="1" dirty="0" err="1">
                <a:solidFill>
                  <a:schemeClr val="bg1"/>
                </a:solidFill>
                <a:sym typeface="+mn-ea"/>
              </a:rPr>
              <a:t>y,fs</a:t>
            </a:r>
            <a:r>
              <a:rPr lang="en-US" altLang="zh-CN" sz="2400" b="1" dirty="0">
                <a:solidFill>
                  <a:schemeClr val="bg1"/>
                </a:solidFill>
                <a:sym typeface="+mn-ea"/>
              </a:rPr>
              <a:t>)  </a:t>
            </a:r>
            <a:endParaRPr lang="en-US" altLang="zh-CN" sz="2000" b="0" dirty="0"/>
          </a:p>
          <a:p>
            <a:endParaRPr lang="zh-CN" altLang="en-US" sz="2000" b="1">
              <a:solidFill>
                <a:schemeClr val="bg1"/>
              </a:solidFill>
              <a:sym typeface="+mn-ea"/>
            </a:endParaRPr>
          </a:p>
          <a:p>
            <a:endParaRPr lang="zh-CN" altLang="en-US" sz="2000" b="1">
              <a:solidFill>
                <a:schemeClr val="bg1"/>
              </a:solidFill>
              <a:sym typeface="+mn-ea"/>
            </a:endParaRPr>
          </a:p>
          <a:p>
            <a:endParaRPr lang="zh-CN" altLang="en-US" sz="2000" b="1">
              <a:solidFill>
                <a:schemeClr val="bg1"/>
              </a:solidFill>
              <a:sym typeface="+mn-ea"/>
            </a:endParaRPr>
          </a:p>
          <a:p>
            <a:endParaRPr lang="zh-CN" altLang="en-US" sz="20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481705" y="13335"/>
            <a:ext cx="8731250" cy="683450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62350" y="13335"/>
            <a:ext cx="8174990" cy="5414010"/>
          </a:xfrm>
          <a:prstGeom prst="rect">
            <a:avLst/>
          </a:prstGeom>
          <a:noFill/>
        </p:spPr>
        <p:txBody>
          <a:bodyPr wrap="square" rtlCol="0"/>
          <a:lstStyle/>
          <a:p>
            <a:pPr marL="228600" lvl="1" indent="0">
              <a:buNone/>
            </a:pPr>
            <a:r>
              <a:rPr lang="zh-CN" altLang="en-US" sz="3600" b="1" dirty="0">
                <a:solidFill>
                  <a:schemeClr val="bg1"/>
                </a:solidFill>
                <a:sym typeface="+mn-ea"/>
              </a:rPr>
              <a:t>八度音阶示意：</a:t>
            </a:r>
            <a:endParaRPr lang="en-US" altLang="zh-CN" sz="3600" b="1" dirty="0">
              <a:solidFill>
                <a:schemeClr val="bg1"/>
              </a:solidFill>
              <a:sym typeface="+mn-ea"/>
            </a:endParaRPr>
          </a:p>
          <a:p>
            <a:pPr marL="228600" lvl="1" indent="0">
              <a:buNone/>
            </a:pPr>
            <a:r>
              <a:rPr lang="en-US" altLang="zh-CN" sz="2400" b="1" dirty="0">
                <a:solidFill>
                  <a:schemeClr val="bg1"/>
                </a:solidFill>
              </a:rPr>
              <a:t>f(1)=261.6; %生成正弦波的频率</a:t>
            </a:r>
          </a:p>
          <a:p>
            <a:pPr marL="228600" lvl="1" indent="0">
              <a:buNone/>
            </a:pPr>
            <a:r>
              <a:rPr lang="en-US" altLang="zh-CN" sz="2400" b="1" dirty="0">
                <a:solidFill>
                  <a:schemeClr val="bg1"/>
                </a:solidFill>
              </a:rPr>
              <a:t>fs=44100; %采样频率</a:t>
            </a:r>
          </a:p>
          <a:p>
            <a:pPr marL="228600" lvl="1" indent="0">
              <a:buNone/>
            </a:pPr>
            <a:r>
              <a:rPr lang="en-US" altLang="zh-CN" sz="2400" b="1" dirty="0">
                <a:solidFill>
                  <a:schemeClr val="bg1"/>
                </a:solidFill>
              </a:rPr>
              <a:t>T=1; %播放时间（秒）</a:t>
            </a:r>
          </a:p>
          <a:p>
            <a:pPr marL="228600" lvl="1" indent="0">
              <a:buNone/>
            </a:pPr>
            <a:r>
              <a:rPr lang="en-US" altLang="zh-CN" sz="2400" b="1" dirty="0">
                <a:solidFill>
                  <a:schemeClr val="bg1"/>
                </a:solidFill>
              </a:rPr>
              <a:t>x=(0:fs*T-1)/fs;</a:t>
            </a:r>
          </a:p>
          <a:p>
            <a:pPr marL="228600" lvl="1" indent="0">
              <a:buNone/>
            </a:pPr>
            <a:r>
              <a:rPr lang="en-US" altLang="zh-CN" sz="2400" b="1" dirty="0">
                <a:solidFill>
                  <a:schemeClr val="bg1"/>
                </a:solidFill>
              </a:rPr>
              <a:t>y=2*sin(2*pi*f(1)*x);</a:t>
            </a:r>
          </a:p>
          <a:p>
            <a:pPr marL="228600" lvl="1" indent="0">
              <a:buNone/>
            </a:pPr>
            <a:r>
              <a:rPr lang="en-US" altLang="zh-CN" sz="2400" b="1" dirty="0">
                <a:solidFill>
                  <a:schemeClr val="bg1"/>
                </a:solidFill>
              </a:rPr>
              <a:t> f(2)=f(1)*2^(2/12);f(3)=f(2)*2^(2/12);f(4)=f(3)*2^(1/12);</a:t>
            </a:r>
          </a:p>
          <a:p>
            <a:pPr marL="228600" lvl="1" indent="0">
              <a:buNone/>
            </a:pPr>
            <a:r>
              <a:rPr lang="en-US" altLang="zh-CN" sz="2400" b="1" dirty="0">
                <a:solidFill>
                  <a:schemeClr val="bg1"/>
                </a:solidFill>
              </a:rPr>
              <a:t>f(5)=f(4)*2^(2/12);f(6)=f(5)*2^(2/12);f(7)=f(6)*2^(2/12);</a:t>
            </a:r>
          </a:p>
          <a:p>
            <a:pPr marL="228600" lvl="1" indent="0">
              <a:buNone/>
            </a:pPr>
            <a:r>
              <a:rPr lang="en-US" altLang="zh-CN" sz="2400" b="1" dirty="0">
                <a:solidFill>
                  <a:schemeClr val="bg1"/>
                </a:solidFill>
              </a:rPr>
              <a:t>for i=2:7</a:t>
            </a:r>
          </a:p>
          <a:p>
            <a:pPr marL="228600" lvl="1" indent="0">
              <a:buNone/>
            </a:pPr>
            <a:r>
              <a:rPr lang="en-US" altLang="zh-CN" sz="2400" b="1" dirty="0">
                <a:solidFill>
                  <a:schemeClr val="bg1"/>
                </a:solidFill>
              </a:rPr>
              <a:t>    y=[y,2*sin(2*pi*f(i)*(x+T*(i-1)))];</a:t>
            </a:r>
          </a:p>
          <a:p>
            <a:pPr marL="228600" lvl="1" indent="0">
              <a:buNone/>
            </a:pPr>
            <a:r>
              <a:rPr lang="en-US" altLang="zh-CN" sz="2400" b="1" dirty="0">
                <a:solidFill>
                  <a:schemeClr val="bg1"/>
                </a:solidFill>
              </a:rPr>
              <a:t>end</a:t>
            </a:r>
          </a:p>
          <a:p>
            <a:pPr marL="228600" lvl="1" indent="0">
              <a:buNone/>
            </a:pPr>
            <a:r>
              <a:rPr lang="en-US" altLang="zh-CN" sz="2400" b="1" dirty="0">
                <a:solidFill>
                  <a:schemeClr val="bg1"/>
                </a:solidFill>
              </a:rPr>
              <a:t>sound(y,fs)</a:t>
            </a:r>
            <a:endParaRPr lang="en-US" altLang="zh-CN" sz="2000" b="0" dirty="0"/>
          </a:p>
          <a:p>
            <a:endParaRPr lang="zh-CN" altLang="en-US" sz="2000" b="1" dirty="0">
              <a:solidFill>
                <a:schemeClr val="bg1"/>
              </a:solidFill>
              <a:sym typeface="+mn-ea"/>
            </a:endParaRPr>
          </a:p>
          <a:p>
            <a:endParaRPr lang="zh-CN" altLang="en-US" sz="2000" b="1" dirty="0">
              <a:solidFill>
                <a:schemeClr val="bg1"/>
              </a:solidFill>
              <a:sym typeface="+mn-ea"/>
            </a:endParaRPr>
          </a:p>
          <a:p>
            <a:endParaRPr lang="zh-CN" altLang="en-US" sz="2000" b="1" dirty="0">
              <a:solidFill>
                <a:schemeClr val="bg1"/>
              </a:solidFill>
              <a:sym typeface="+mn-ea"/>
            </a:endParaRPr>
          </a:p>
          <a:p>
            <a:endParaRPr lang="zh-CN" altLang="en-US" sz="2000" b="1" dirty="0">
              <a:solidFill>
                <a:schemeClr val="bg1"/>
              </a:solidFill>
              <a:sym typeface="+mn-ea"/>
            </a:endParaRPr>
          </a:p>
        </p:txBody>
      </p:sp>
      <p:sp>
        <p:nvSpPr>
          <p:cNvPr id="9" name="文本框 8"/>
          <p:cNvSpPr txBox="1"/>
          <p:nvPr/>
        </p:nvSpPr>
        <p:spPr>
          <a:xfrm>
            <a:off x="3724910" y="5842000"/>
            <a:ext cx="7746365" cy="922020"/>
          </a:xfrm>
          <a:prstGeom prst="rect">
            <a:avLst/>
          </a:prstGeom>
          <a:noFill/>
        </p:spPr>
        <p:txBody>
          <a:bodyPr wrap="square" rtlCol="0"/>
          <a:lstStyle/>
          <a:p>
            <a:r>
              <a:rPr lang="zh-CN" altLang="en-US" sz="3200" b="1">
                <a:solidFill>
                  <a:schemeClr val="bg1"/>
                </a:solidFill>
                <a:sym typeface="+mn-ea"/>
              </a:rPr>
              <a:t>生成一段复杂的乐音：</a:t>
            </a:r>
            <a:r>
              <a:rPr lang="en-US" altLang="zh-CN" sz="3200" b="1">
                <a:solidFill>
                  <a:schemeClr val="bg1"/>
                </a:solidFill>
                <a:sym typeface="+mn-ea"/>
              </a:rPr>
              <a:t>asong.m</a:t>
            </a:r>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493135" y="94615"/>
            <a:ext cx="8510270" cy="666051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98900" y="210820"/>
            <a:ext cx="7698105" cy="3587115"/>
          </a:xfrm>
          <a:prstGeom prst="rect">
            <a:avLst/>
          </a:prstGeom>
          <a:noFill/>
        </p:spPr>
        <p:txBody>
          <a:bodyPr wrap="square" rtlCol="0"/>
          <a:lstStyle/>
          <a:p>
            <a:r>
              <a:rPr lang="zh-CN" altLang="en-US" sz="3200" b="1">
                <a:solidFill>
                  <a:schemeClr val="bg1"/>
                </a:solidFill>
                <a:sym typeface="+mn-ea"/>
              </a:rPr>
              <a:t>白噪声</a:t>
            </a:r>
          </a:p>
          <a:p>
            <a:r>
              <a:rPr lang="zh-CN" altLang="en-US" sz="3200" b="1">
                <a:solidFill>
                  <a:schemeClr val="bg1"/>
                </a:solidFill>
                <a:sym typeface="+mn-ea"/>
              </a:rPr>
              <a:t>可以用一组随机数代表白噪声。</a:t>
            </a:r>
          </a:p>
          <a:p>
            <a:pPr lvl="1"/>
            <a:r>
              <a:rPr lang="zh-CN" altLang="en-US" sz="3200" b="1">
                <a:solidFill>
                  <a:schemeClr val="bg1"/>
                </a:solidFill>
                <a:sym typeface="+mn-ea"/>
              </a:rPr>
              <a:t>fs=44100;T=2;</a:t>
            </a:r>
          </a:p>
          <a:p>
            <a:pPr lvl="1"/>
            <a:r>
              <a:rPr lang="zh-CN" altLang="en-US" sz="3200" b="1">
                <a:solidFill>
                  <a:schemeClr val="bg1"/>
                </a:solidFill>
                <a:sym typeface="+mn-ea"/>
              </a:rPr>
              <a:t>x=rand(1,fs*T)-0.5;</a:t>
            </a:r>
          </a:p>
          <a:p>
            <a:pPr lvl="1"/>
            <a:r>
              <a:rPr lang="zh-CN" altLang="en-US" sz="3200" b="1">
                <a:solidFill>
                  <a:schemeClr val="bg1"/>
                </a:solidFill>
                <a:sym typeface="+mn-ea"/>
              </a:rPr>
              <a:t>plot(x(1:300))</a:t>
            </a:r>
          </a:p>
          <a:p>
            <a:pPr lvl="1"/>
            <a:r>
              <a:rPr lang="zh-CN" altLang="en-US" sz="3200" b="1">
                <a:solidFill>
                  <a:schemeClr val="bg1"/>
                </a:solidFill>
                <a:sym typeface="+mn-ea"/>
              </a:rPr>
              <a:t>sound(x,fs)</a:t>
            </a:r>
          </a:p>
          <a:p>
            <a:endParaRPr lang="zh-CN" altLang="en-US" sz="3200" b="1">
              <a:solidFill>
                <a:schemeClr val="bg1"/>
              </a:solidFill>
              <a:sym typeface="+mn-ea"/>
            </a:endParaRPr>
          </a:p>
          <a:p>
            <a:endParaRPr lang="zh-CN" altLang="en-US" sz="3200" b="1" dirty="0">
              <a:solidFill>
                <a:schemeClr val="bg1"/>
              </a:solidFill>
              <a:sym typeface="+mn-ea"/>
            </a:endParaRPr>
          </a:p>
        </p:txBody>
      </p:sp>
      <p:sp>
        <p:nvSpPr>
          <p:cNvPr id="10" name="文本框 9"/>
          <p:cNvSpPr txBox="1"/>
          <p:nvPr/>
        </p:nvSpPr>
        <p:spPr>
          <a:xfrm>
            <a:off x="3898900" y="3959860"/>
            <a:ext cx="7839075" cy="2562225"/>
          </a:xfrm>
          <a:prstGeom prst="rect">
            <a:avLst/>
          </a:prstGeom>
          <a:noFill/>
        </p:spPr>
        <p:txBody>
          <a:bodyPr wrap="square" rtlCol="0"/>
          <a:lstStyle/>
          <a:p>
            <a:r>
              <a:rPr lang="en-US" altLang="zh-CN" sz="3200" b="1">
                <a:solidFill>
                  <a:schemeClr val="bg1"/>
                </a:solidFill>
                <a:sym typeface="+mn-ea"/>
              </a:rPr>
              <a:t>  </a:t>
            </a:r>
            <a:r>
              <a:rPr lang="zh-CN" altLang="en-US" sz="3200" b="1">
                <a:solidFill>
                  <a:schemeClr val="bg1"/>
                </a:solidFill>
                <a:sym typeface="+mn-ea"/>
              </a:rPr>
              <a:t>fs=44100;T=2;</a:t>
            </a:r>
          </a:p>
          <a:p>
            <a:pPr lvl="1"/>
            <a:r>
              <a:rPr lang="zh-CN" altLang="en-US" sz="3200" b="1">
                <a:solidFill>
                  <a:schemeClr val="bg1"/>
                </a:solidFill>
                <a:sym typeface="+mn-ea"/>
              </a:rPr>
              <a:t>x=randn(1,fs*T);</a:t>
            </a:r>
          </a:p>
          <a:p>
            <a:pPr lvl="1"/>
            <a:r>
              <a:rPr lang="zh-CN" altLang="en-US" sz="3200" b="1">
                <a:solidFill>
                  <a:schemeClr val="bg1"/>
                </a:solidFill>
                <a:sym typeface="+mn-ea"/>
              </a:rPr>
              <a:t>plot(x(1:300))</a:t>
            </a:r>
          </a:p>
          <a:p>
            <a:pPr lvl="1"/>
            <a:r>
              <a:rPr lang="zh-CN" altLang="en-US" sz="3200" b="1">
                <a:solidFill>
                  <a:schemeClr val="bg1"/>
                </a:solidFill>
                <a:sym typeface="+mn-ea"/>
              </a:rPr>
              <a:t>sound(x,fs)</a:t>
            </a:r>
          </a:p>
          <a:p>
            <a:endParaRPr lang="zh-CN" altLang="en-US" sz="3200" b="1">
              <a:solidFill>
                <a:schemeClr val="bg1"/>
              </a:solidFill>
              <a:sym typeface="+mn-ea"/>
            </a:endParaRPr>
          </a:p>
          <a:p>
            <a:endParaRPr lang="zh-CN" altLang="en-US" sz="32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a:solidFill>
                    <a:schemeClr val="bg1"/>
                  </a:solidFill>
                  <a:cs typeface="+mn-ea"/>
                  <a:sym typeface="+mn-lt"/>
                </a:rPr>
                <a:t>语音生成</a:t>
              </a:r>
            </a:p>
          </p:txBody>
        </p:sp>
      </p:grpSp>
      <p:sp>
        <p:nvSpPr>
          <p:cNvPr id="5" name="矩形 4"/>
          <p:cNvSpPr/>
          <p:nvPr/>
        </p:nvSpPr>
        <p:spPr>
          <a:xfrm>
            <a:off x="3527425" y="164465"/>
            <a:ext cx="8476615" cy="563753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59835" y="282575"/>
            <a:ext cx="8244205" cy="5090160"/>
          </a:xfrm>
          <a:prstGeom prst="rect">
            <a:avLst/>
          </a:prstGeom>
          <a:noFill/>
        </p:spPr>
        <p:txBody>
          <a:bodyPr wrap="square" rtlCol="0"/>
          <a:lstStyle/>
          <a:p>
            <a:r>
              <a:rPr lang="zh-CN" altLang="en-US" sz="3200" b="1">
                <a:solidFill>
                  <a:schemeClr val="bg1"/>
                </a:solidFill>
                <a:sym typeface="+mn-ea"/>
              </a:rPr>
              <a:t>静音（无声段）</a:t>
            </a:r>
          </a:p>
          <a:p>
            <a:r>
              <a:rPr lang="zh-CN" altLang="en-US" sz="3200" b="1">
                <a:solidFill>
                  <a:schemeClr val="bg1"/>
                </a:solidFill>
                <a:sym typeface="+mn-ea"/>
              </a:rPr>
              <a:t>可以用一组</a:t>
            </a:r>
            <a:r>
              <a:rPr lang="en-US" altLang="zh-CN" sz="3200" b="1">
                <a:solidFill>
                  <a:schemeClr val="bg1"/>
                </a:solidFill>
                <a:sym typeface="+mn-ea"/>
              </a:rPr>
              <a:t>0</a:t>
            </a:r>
            <a:r>
              <a:rPr lang="zh-CN" altLang="en-US" sz="3200" b="1">
                <a:solidFill>
                  <a:schemeClr val="bg1"/>
                </a:solidFill>
                <a:sym typeface="+mn-ea"/>
              </a:rPr>
              <a:t>代替静音。</a:t>
            </a:r>
          </a:p>
          <a:p>
            <a:pPr lvl="1"/>
            <a:r>
              <a:rPr lang="zh-CN" altLang="en-US" sz="3200" b="1">
                <a:solidFill>
                  <a:schemeClr val="bg1"/>
                </a:solidFill>
                <a:sym typeface="+mn-ea"/>
              </a:rPr>
              <a:t>fs=44100;T=10;f=300;</a:t>
            </a:r>
          </a:p>
          <a:p>
            <a:pPr lvl="1"/>
            <a:r>
              <a:rPr lang="zh-CN" altLang="en-US" sz="3200" b="1">
                <a:solidFill>
                  <a:schemeClr val="bg1"/>
                </a:solidFill>
                <a:sym typeface="+mn-ea"/>
              </a:rPr>
              <a:t>x=(1:fs*T)/fs;</a:t>
            </a:r>
          </a:p>
          <a:p>
            <a:pPr lvl="1"/>
            <a:r>
              <a:rPr lang="zh-CN" altLang="en-US" sz="3200" b="1">
                <a:solidFill>
                  <a:schemeClr val="bg1"/>
                </a:solidFill>
                <a:sym typeface="+mn-ea"/>
              </a:rPr>
              <a:t>y=sin(2*pi*f*x);</a:t>
            </a:r>
          </a:p>
          <a:p>
            <a:pPr lvl="1"/>
            <a:r>
              <a:rPr lang="zh-CN" altLang="en-US" sz="3200" b="1">
                <a:solidFill>
                  <a:schemeClr val="bg1"/>
                </a:solidFill>
                <a:sym typeface="+mn-ea"/>
              </a:rPr>
              <a:t>y(fs*4:fs*6-1)=zeros(1,fs*2);</a:t>
            </a:r>
          </a:p>
          <a:p>
            <a:pPr lvl="1"/>
            <a:r>
              <a:rPr lang="zh-CN" altLang="en-US" sz="3200" b="1">
                <a:solidFill>
                  <a:schemeClr val="bg1"/>
                </a:solidFill>
                <a:sym typeface="+mn-ea"/>
              </a:rPr>
              <a:t>plot(y)</a:t>
            </a:r>
          </a:p>
          <a:p>
            <a:pPr lvl="1"/>
            <a:r>
              <a:rPr lang="zh-CN" altLang="en-US" sz="3200" b="1">
                <a:solidFill>
                  <a:schemeClr val="bg1"/>
                </a:solidFill>
                <a:sym typeface="+mn-ea"/>
              </a:rPr>
              <a:t>sound(y,fs)</a:t>
            </a:r>
          </a:p>
          <a:p>
            <a:endParaRPr lang="zh-CN" altLang="en-US" sz="3200" b="1">
              <a:solidFill>
                <a:schemeClr val="bg1"/>
              </a:solidFill>
              <a:sym typeface="+mn-ea"/>
            </a:endParaRPr>
          </a:p>
          <a:p>
            <a:endParaRPr lang="zh-CN" altLang="en-US" sz="3200" b="1">
              <a:solidFill>
                <a:schemeClr val="bg1"/>
              </a:solidFill>
              <a:sym typeface="+mn-ea"/>
            </a:endParaRPr>
          </a:p>
          <a:p>
            <a:endParaRPr lang="zh-CN" altLang="en-US" sz="3200" b="1" dirty="0">
              <a:solidFill>
                <a:schemeClr val="bg1"/>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pull dir="r"/>
      </p:transition>
    </mc:Choice>
    <mc:Fallback xmlns="">
      <p:transition spd="slow">
        <p:pull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8"/>
          <p:cNvSpPr txBox="1"/>
          <p:nvPr/>
        </p:nvSpPr>
        <p:spPr>
          <a:xfrm>
            <a:off x="4723765" y="285433"/>
            <a:ext cx="2922905" cy="492125"/>
          </a:xfrm>
          <a:prstGeom prst="rect">
            <a:avLst/>
          </a:prstGeom>
          <a:noFill/>
        </p:spPr>
        <p:txBody>
          <a:bodyPr wrap="square" lIns="0" tIns="0" rIns="0" bIns="0" rtlCol="0" anchor="ctr">
            <a:spAutoFit/>
          </a:bodyPr>
          <a:lstStyle/>
          <a:p>
            <a:pPr algn="ctr"/>
            <a:r>
              <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Summary</a:t>
            </a:r>
          </a:p>
        </p:txBody>
      </p:sp>
      <p:cxnSp>
        <p:nvCxnSpPr>
          <p:cNvPr id="2" name="直接连接符 1"/>
          <p:cNvCxnSpPr/>
          <p:nvPr/>
        </p:nvCxnSpPr>
        <p:spPr>
          <a:xfrm>
            <a:off x="734695" y="562610"/>
            <a:ext cx="4320000" cy="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7244080" y="509905"/>
            <a:ext cx="4320000" cy="3175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33">
            <a:extLst>
              <a:ext uri="{FF2B5EF4-FFF2-40B4-BE49-F238E27FC236}">
                <a16:creationId xmlns:a16="http://schemas.microsoft.com/office/drawing/2014/main" id="{8F4C1958-3FBF-414E-8FB5-058F23D28D0F}"/>
              </a:ext>
            </a:extLst>
          </p:cNvPr>
          <p:cNvSpPr/>
          <p:nvPr/>
        </p:nvSpPr>
        <p:spPr>
          <a:xfrm>
            <a:off x="772477" y="3884611"/>
            <a:ext cx="5412740" cy="2860675"/>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600" b="1" dirty="0">
                <a:latin typeface="+mn-ea"/>
                <a:sym typeface="Arial" panose="020B0604020202020204" pitchFamily="34" charset="0"/>
              </a:rPr>
              <a:t>语音的数字编码</a:t>
            </a:r>
          </a:p>
          <a:p>
            <a:pPr marL="1485900" lvl="2" indent="-571500" algn="l">
              <a:buFont typeface="Wingdings" panose="05000000000000000000" charset="0"/>
              <a:buChar char="Ø"/>
            </a:pPr>
            <a:r>
              <a:rPr lang="zh-CN" sz="3600" b="1" dirty="0">
                <a:latin typeface="+mn-ea"/>
                <a:sym typeface="Arial" panose="020B0604020202020204" pitchFamily="34" charset="0"/>
              </a:rPr>
              <a:t>声波</a:t>
            </a:r>
          </a:p>
          <a:p>
            <a:pPr marL="1485900" lvl="2" indent="-571500" algn="l">
              <a:buFont typeface="Wingdings" panose="05000000000000000000" charset="0"/>
              <a:buChar char="Ø"/>
            </a:pPr>
            <a:r>
              <a:rPr lang="zh-CN" sz="3600" b="1" dirty="0">
                <a:latin typeface="+mn-ea"/>
                <a:sym typeface="Arial" panose="020B0604020202020204" pitchFamily="34" charset="0"/>
              </a:rPr>
              <a:t>模拟信号</a:t>
            </a:r>
          </a:p>
          <a:p>
            <a:pPr marL="1485900" lvl="2" indent="-571500" algn="l">
              <a:buFont typeface="Wingdings" panose="05000000000000000000" charset="0"/>
              <a:buChar char="Ø"/>
            </a:pPr>
            <a:r>
              <a:rPr lang="zh-CN" sz="3600" b="1" dirty="0">
                <a:latin typeface="+mn-ea"/>
                <a:sym typeface="Arial" panose="020B0604020202020204" pitchFamily="34" charset="0"/>
              </a:rPr>
              <a:t>数字信号</a:t>
            </a:r>
          </a:p>
        </p:txBody>
      </p:sp>
      <p:sp>
        <p:nvSpPr>
          <p:cNvPr id="9" name="矩形 8">
            <a:extLst>
              <a:ext uri="{FF2B5EF4-FFF2-40B4-BE49-F238E27FC236}">
                <a16:creationId xmlns:a16="http://schemas.microsoft.com/office/drawing/2014/main" id="{ADCAA3ED-733B-4FC6-AC7E-A06CFB57BFE9}"/>
              </a:ext>
            </a:extLst>
          </p:cNvPr>
          <p:cNvSpPr/>
          <p:nvPr/>
        </p:nvSpPr>
        <p:spPr>
          <a:xfrm>
            <a:off x="6555106" y="848360"/>
            <a:ext cx="5070838" cy="5896926"/>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indent="0" algn="l">
              <a:lnSpc>
                <a:spcPct val="120000"/>
              </a:lnSpc>
              <a:buNone/>
            </a:pPr>
            <a:r>
              <a:rPr lang="zh-CN" altLang="en-US" sz="3600" b="1" dirty="0"/>
              <a:t>读写与生成</a:t>
            </a:r>
          </a:p>
          <a:p>
            <a:pPr marL="1028700" lvl="1" indent="-571500" algn="l">
              <a:lnSpc>
                <a:spcPct val="120000"/>
              </a:lnSpc>
              <a:buFont typeface="Wingdings" panose="05000000000000000000" charset="0"/>
              <a:buChar char="Ø"/>
            </a:pPr>
            <a:r>
              <a:rPr lang="zh-CN" altLang="en-US" sz="3600" b="1" dirty="0"/>
              <a:t>纯音</a:t>
            </a:r>
          </a:p>
          <a:p>
            <a:pPr marL="1028700" lvl="1" indent="-571500" algn="l">
              <a:lnSpc>
                <a:spcPct val="120000"/>
              </a:lnSpc>
              <a:buFont typeface="Wingdings" panose="05000000000000000000" charset="0"/>
              <a:buChar char="Ø"/>
            </a:pPr>
            <a:r>
              <a:rPr lang="zh-CN" altLang="en-US" sz="3600" b="1" dirty="0"/>
              <a:t>白噪声</a:t>
            </a:r>
          </a:p>
          <a:p>
            <a:pPr marL="1028700" lvl="1" indent="-571500" algn="l">
              <a:lnSpc>
                <a:spcPct val="120000"/>
              </a:lnSpc>
              <a:buFont typeface="Wingdings" panose="05000000000000000000" charset="0"/>
              <a:buChar char="Ø"/>
            </a:pPr>
            <a:r>
              <a:rPr lang="zh-CN" altLang="en-US" sz="3600" b="1" dirty="0"/>
              <a:t>静音</a:t>
            </a:r>
            <a:endParaRPr lang="en-US" altLang="zh-CN" sz="3600" b="1" dirty="0"/>
          </a:p>
          <a:p>
            <a:pPr marL="1028700" lvl="1" indent="-571500" algn="l">
              <a:lnSpc>
                <a:spcPct val="120000"/>
              </a:lnSpc>
              <a:buFont typeface="Wingdings" panose="05000000000000000000" charset="0"/>
              <a:buChar char="Ø"/>
            </a:pPr>
            <a:endParaRPr lang="en-US" altLang="zh-CN" sz="3600" b="1" dirty="0"/>
          </a:p>
          <a:p>
            <a:pPr marL="1028700" lvl="1" indent="-571500" algn="l">
              <a:lnSpc>
                <a:spcPct val="120000"/>
              </a:lnSpc>
              <a:buFont typeface="Wingdings" panose="05000000000000000000" charset="0"/>
              <a:buChar char="Ø"/>
            </a:pPr>
            <a:endParaRPr lang="en-US" altLang="zh-CN" sz="3600" b="1" dirty="0"/>
          </a:p>
          <a:p>
            <a:pPr marL="1028700" lvl="1" indent="-571500" algn="l">
              <a:lnSpc>
                <a:spcPct val="120000"/>
              </a:lnSpc>
              <a:buFont typeface="Wingdings" panose="05000000000000000000" charset="0"/>
              <a:buChar char="Ø"/>
            </a:pPr>
            <a:endParaRPr lang="en-US" altLang="zh-CN" sz="3600" b="1" dirty="0"/>
          </a:p>
          <a:p>
            <a:pPr marL="1028700" lvl="1" indent="-571500" algn="l">
              <a:lnSpc>
                <a:spcPct val="120000"/>
              </a:lnSpc>
              <a:buFont typeface="Wingdings" panose="05000000000000000000" charset="0"/>
              <a:buChar char="Ø"/>
            </a:pPr>
            <a:endParaRPr lang="en-US" altLang="zh-CN" sz="3600" b="1" dirty="0"/>
          </a:p>
        </p:txBody>
      </p:sp>
      <p:sp>
        <p:nvSpPr>
          <p:cNvPr id="10" name="Rectangle 33">
            <a:extLst>
              <a:ext uri="{FF2B5EF4-FFF2-40B4-BE49-F238E27FC236}">
                <a16:creationId xmlns:a16="http://schemas.microsoft.com/office/drawing/2014/main" id="{16F693F4-6156-425C-93A4-F39BAEB23E5F}"/>
              </a:ext>
            </a:extLst>
          </p:cNvPr>
          <p:cNvSpPr/>
          <p:nvPr/>
        </p:nvSpPr>
        <p:spPr>
          <a:xfrm>
            <a:off x="772477" y="900747"/>
            <a:ext cx="5412740" cy="2860675"/>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600" b="1" dirty="0">
                <a:latin typeface="+mn-ea"/>
                <a:sym typeface="Arial" panose="020B0604020202020204" pitchFamily="34" charset="0"/>
              </a:rPr>
              <a:t>语音</a:t>
            </a:r>
            <a:r>
              <a:rPr lang="zh-CN" altLang="en-US" sz="3600" b="1" dirty="0">
                <a:latin typeface="+mn-ea"/>
                <a:sym typeface="Arial" panose="020B0604020202020204" pitchFamily="34" charset="0"/>
              </a:rPr>
              <a:t>研究的三个角度</a:t>
            </a:r>
            <a:endParaRPr lang="zh-CN" sz="3600" b="1" dirty="0">
              <a:latin typeface="+mn-ea"/>
              <a:sym typeface="Arial" panose="020B0604020202020204" pitchFamily="34" charset="0"/>
            </a:endParaRPr>
          </a:p>
          <a:p>
            <a:pPr marL="1485900" lvl="2" indent="-571500" algn="l">
              <a:buFont typeface="Wingdings" panose="05000000000000000000" charset="0"/>
              <a:buChar char="Ø"/>
            </a:pPr>
            <a:r>
              <a:rPr lang="zh-CN" altLang="en-US" sz="3600" b="1" dirty="0">
                <a:latin typeface="+mn-ea"/>
                <a:sym typeface="Arial" panose="020B0604020202020204" pitchFamily="34" charset="0"/>
              </a:rPr>
              <a:t>生理</a:t>
            </a:r>
            <a:endParaRPr lang="en-US" altLang="zh-CN" sz="3600" b="1" dirty="0">
              <a:latin typeface="+mn-ea"/>
              <a:sym typeface="Arial" panose="020B0604020202020204" pitchFamily="34" charset="0"/>
            </a:endParaRPr>
          </a:p>
          <a:p>
            <a:pPr marL="1485900" lvl="2" indent="-571500" algn="l">
              <a:buFont typeface="Wingdings" panose="05000000000000000000" charset="0"/>
              <a:buChar char="Ø"/>
            </a:pPr>
            <a:r>
              <a:rPr lang="zh-CN" altLang="en-US" sz="3600" b="1" dirty="0">
                <a:latin typeface="+mn-ea"/>
                <a:sym typeface="Arial" panose="020B0604020202020204" pitchFamily="34" charset="0"/>
              </a:rPr>
              <a:t>物理</a:t>
            </a:r>
            <a:endParaRPr lang="en-US" altLang="zh-CN" sz="3600" b="1" dirty="0">
              <a:latin typeface="+mn-ea"/>
              <a:sym typeface="Arial" panose="020B0604020202020204" pitchFamily="34" charset="0"/>
            </a:endParaRPr>
          </a:p>
          <a:p>
            <a:pPr marL="1485900" lvl="2" indent="-571500" algn="l">
              <a:buFont typeface="Wingdings" panose="05000000000000000000" charset="0"/>
              <a:buChar char="Ø"/>
            </a:pPr>
            <a:r>
              <a:rPr lang="zh-CN" altLang="en-US" sz="3600" b="1" dirty="0">
                <a:latin typeface="+mn-ea"/>
                <a:sym typeface="Arial" panose="020B0604020202020204" pitchFamily="34" charset="0"/>
              </a:rPr>
              <a:t>心理</a:t>
            </a:r>
            <a:endParaRPr lang="zh-CN" sz="3600" b="1" dirty="0">
              <a:latin typeface="+mn-ea"/>
              <a:sym typeface="Arial" panose="020B0604020202020204" pitchFamily="34" charset="0"/>
            </a:endParaRPr>
          </a:p>
          <a:p>
            <a:pPr marL="1485900" lvl="2" indent="-571500" algn="l">
              <a:buFont typeface="Wingdings" panose="05000000000000000000" charset="0"/>
              <a:buChar char="Ø"/>
            </a:pPr>
            <a:endParaRPr lang="zh-CN" sz="3600" b="1" dirty="0">
              <a:latin typeface="+mn-ea"/>
              <a:sym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7737" y="3361312"/>
            <a:ext cx="5083294" cy="922020"/>
          </a:xfrm>
          <a:prstGeom prst="rect">
            <a:avLst/>
          </a:prstGeom>
        </p:spPr>
        <p:txBody>
          <a:bodyPr wrap="square">
            <a:spAutoFit/>
          </a:bodyPr>
          <a:lstStyle/>
          <a:p>
            <a:pPr algn="ctr">
              <a:defRPr/>
            </a:pPr>
            <a:r>
              <a:rPr lang="en-US" altLang="zh-CN" sz="5400" b="1" spc="400">
                <a:solidFill>
                  <a:schemeClr val="bg1"/>
                </a:solidFill>
                <a:latin typeface="宋体" panose="02010600030101010101" pitchFamily="2" charset="-122"/>
                <a:ea typeface="宋体" panose="02010600030101010101" pitchFamily="2" charset="-122"/>
                <a:cs typeface="+mn-ea"/>
                <a:sym typeface="+mn-lt"/>
              </a:rPr>
              <a:t>2022</a:t>
            </a:r>
            <a:endParaRPr lang="en-US" altLang="zh-CN" sz="5400" b="1" spc="400" dirty="0">
              <a:solidFill>
                <a:schemeClr val="bg1"/>
              </a:solidFill>
              <a:latin typeface="宋体" panose="02010600030101010101" pitchFamily="2" charset="-122"/>
              <a:ea typeface="宋体" panose="02010600030101010101" pitchFamily="2" charset="-122"/>
              <a:cs typeface="+mn-ea"/>
              <a:sym typeface="+mn-lt"/>
            </a:endParaRPr>
          </a:p>
        </p:txBody>
      </p:sp>
      <p:sp>
        <p:nvSpPr>
          <p:cNvPr id="4" name="文本框 3"/>
          <p:cNvSpPr txBox="1"/>
          <p:nvPr/>
        </p:nvSpPr>
        <p:spPr>
          <a:xfrm>
            <a:off x="4136892" y="1432559"/>
            <a:ext cx="4241800" cy="1737995"/>
          </a:xfrm>
          <a:prstGeom prst="rect">
            <a:avLst/>
          </a:prstGeom>
          <a:noFill/>
        </p:spPr>
        <p:txBody>
          <a:bodyPr wrap="square" rtlCol="0">
            <a:spAutoFit/>
          </a:bodyPr>
          <a:lstStyle/>
          <a:p>
            <a:r>
              <a:rPr lang="zh-CN" altLang="en-US" sz="10700" b="1" dirty="0">
                <a:solidFill>
                  <a:schemeClr val="bg1"/>
                </a:solidFill>
                <a:latin typeface="微软雅黑" panose="020B0503020204020204" pitchFamily="34" charset="-122"/>
                <a:ea typeface="微软雅黑" panose="020B0503020204020204" pitchFamily="34" charset="-122"/>
              </a:rPr>
              <a:t>谢   谢</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solidFill>
                    <a:schemeClr val="bg1"/>
                  </a:solidFill>
                  <a:cs typeface="+mn-ea"/>
                  <a:sym typeface="+mn-lt"/>
                </a:rPr>
                <a:t>三个角度</a:t>
              </a:r>
            </a:p>
          </p:txBody>
        </p:sp>
      </p:grpSp>
      <p:sp>
        <p:nvSpPr>
          <p:cNvPr id="5" name="矩形 4"/>
          <p:cNvSpPr/>
          <p:nvPr/>
        </p:nvSpPr>
        <p:spPr>
          <a:xfrm>
            <a:off x="4239895" y="282575"/>
            <a:ext cx="7348855" cy="618553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39895" y="419735"/>
            <a:ext cx="7115810" cy="5622290"/>
          </a:xfrm>
          <a:prstGeom prst="rect">
            <a:avLst/>
          </a:prstGeom>
          <a:noFill/>
        </p:spPr>
        <p:txBody>
          <a:bodyPr wrap="square" rtlCol="0">
            <a:normAutofit/>
          </a:bodyPr>
          <a:lstStyle/>
          <a:p>
            <a:endParaRPr lang="zh-CN" altLang="en-US" sz="4000" b="1" dirty="0">
              <a:solidFill>
                <a:schemeClr val="bg1"/>
              </a:solidFill>
              <a:sym typeface="+mn-ea"/>
            </a:endParaRPr>
          </a:p>
        </p:txBody>
      </p:sp>
      <p:sp>
        <p:nvSpPr>
          <p:cNvPr id="10" name="Freeform 5">
            <a:extLst>
              <a:ext uri="{FF2B5EF4-FFF2-40B4-BE49-F238E27FC236}">
                <a16:creationId xmlns:a16="http://schemas.microsoft.com/office/drawing/2014/main" id="{905B6560-175D-4D23-AC74-1039C4B10AA0}"/>
              </a:ext>
            </a:extLst>
          </p:cNvPr>
          <p:cNvSpPr>
            <a:spLocks noChangeAspect="1"/>
          </p:cNvSpPr>
          <p:nvPr/>
        </p:nvSpPr>
        <p:spPr bwMode="auto">
          <a:xfrm rot="3603121">
            <a:off x="6389339" y="3003527"/>
            <a:ext cx="1689216" cy="2160000"/>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1"/>
          </a:soli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bg-BG" sz="700" dirty="0">
              <a:cs typeface="+mn-ea"/>
              <a:sym typeface="+mn-lt"/>
            </a:endParaRPr>
          </a:p>
        </p:txBody>
      </p:sp>
      <p:sp>
        <p:nvSpPr>
          <p:cNvPr id="11" name="Freeform 5">
            <a:extLst>
              <a:ext uri="{FF2B5EF4-FFF2-40B4-BE49-F238E27FC236}">
                <a16:creationId xmlns:a16="http://schemas.microsoft.com/office/drawing/2014/main" id="{899EA288-2FB3-416E-BCB8-D4720C14AC25}"/>
              </a:ext>
            </a:extLst>
          </p:cNvPr>
          <p:cNvSpPr>
            <a:spLocks noChangeAspect="1"/>
          </p:cNvSpPr>
          <p:nvPr/>
        </p:nvSpPr>
        <p:spPr bwMode="auto">
          <a:xfrm>
            <a:off x="7328628" y="1404891"/>
            <a:ext cx="1691140" cy="2160000"/>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4"/>
          </a:soli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bg-BG" sz="700" dirty="0">
              <a:cs typeface="+mn-ea"/>
              <a:sym typeface="+mn-lt"/>
            </a:endParaRPr>
          </a:p>
        </p:txBody>
      </p:sp>
      <p:sp>
        <p:nvSpPr>
          <p:cNvPr id="12" name="Freeform 5">
            <a:extLst>
              <a:ext uri="{FF2B5EF4-FFF2-40B4-BE49-F238E27FC236}">
                <a16:creationId xmlns:a16="http://schemas.microsoft.com/office/drawing/2014/main" id="{C520FE9D-0ED6-4745-BEA2-8E892645EF76}"/>
              </a:ext>
            </a:extLst>
          </p:cNvPr>
          <p:cNvSpPr>
            <a:spLocks noChangeAspect="1"/>
          </p:cNvSpPr>
          <p:nvPr/>
        </p:nvSpPr>
        <p:spPr bwMode="auto">
          <a:xfrm rot="17812853" flipH="1">
            <a:off x="8282096" y="2963795"/>
            <a:ext cx="1689216" cy="2160000"/>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3"/>
          </a:soli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bg-BG" sz="700" dirty="0">
              <a:cs typeface="+mn-ea"/>
              <a:sym typeface="+mn-lt"/>
            </a:endParaRPr>
          </a:p>
        </p:txBody>
      </p:sp>
      <p:sp>
        <p:nvSpPr>
          <p:cNvPr id="13" name="文本框 12">
            <a:extLst>
              <a:ext uri="{FF2B5EF4-FFF2-40B4-BE49-F238E27FC236}">
                <a16:creationId xmlns:a16="http://schemas.microsoft.com/office/drawing/2014/main" id="{36AFD987-7DD2-434B-9D47-96740C46723B}"/>
              </a:ext>
            </a:extLst>
          </p:cNvPr>
          <p:cNvSpPr txBox="1"/>
          <p:nvPr/>
        </p:nvSpPr>
        <p:spPr>
          <a:xfrm>
            <a:off x="7587251" y="2192964"/>
            <a:ext cx="1440311" cy="646331"/>
          </a:xfrm>
          <a:prstGeom prst="rect">
            <a:avLst/>
          </a:prstGeom>
          <a:noFill/>
        </p:spPr>
        <p:txBody>
          <a:bodyPr wrap="square" rtlCol="0">
            <a:spAutoFit/>
          </a:bodyPr>
          <a:lstStyle/>
          <a:p>
            <a:r>
              <a:rPr lang="zh-CN" altLang="en-US" sz="3600" b="1" dirty="0"/>
              <a:t>生理</a:t>
            </a:r>
          </a:p>
        </p:txBody>
      </p:sp>
      <p:sp>
        <p:nvSpPr>
          <p:cNvPr id="14" name="文本框 13">
            <a:extLst>
              <a:ext uri="{FF2B5EF4-FFF2-40B4-BE49-F238E27FC236}">
                <a16:creationId xmlns:a16="http://schemas.microsoft.com/office/drawing/2014/main" id="{5D81162C-5F50-4900-9094-420B03B24057}"/>
              </a:ext>
            </a:extLst>
          </p:cNvPr>
          <p:cNvSpPr txBox="1"/>
          <p:nvPr/>
        </p:nvSpPr>
        <p:spPr>
          <a:xfrm>
            <a:off x="6668522" y="3627368"/>
            <a:ext cx="1440311" cy="646331"/>
          </a:xfrm>
          <a:prstGeom prst="rect">
            <a:avLst/>
          </a:prstGeom>
          <a:noFill/>
        </p:spPr>
        <p:txBody>
          <a:bodyPr wrap="square" rtlCol="0">
            <a:spAutoFit/>
          </a:bodyPr>
          <a:lstStyle/>
          <a:p>
            <a:r>
              <a:rPr lang="zh-CN" altLang="en-US" sz="3600" b="1" dirty="0">
                <a:solidFill>
                  <a:schemeClr val="bg1"/>
                </a:solidFill>
              </a:rPr>
              <a:t>物理</a:t>
            </a:r>
          </a:p>
        </p:txBody>
      </p:sp>
      <p:sp>
        <p:nvSpPr>
          <p:cNvPr id="15" name="文本框 14">
            <a:extLst>
              <a:ext uri="{FF2B5EF4-FFF2-40B4-BE49-F238E27FC236}">
                <a16:creationId xmlns:a16="http://schemas.microsoft.com/office/drawing/2014/main" id="{4072E47F-E7EB-4E0C-91D8-6C312EAD8825}"/>
              </a:ext>
            </a:extLst>
          </p:cNvPr>
          <p:cNvSpPr txBox="1"/>
          <p:nvPr/>
        </p:nvSpPr>
        <p:spPr>
          <a:xfrm>
            <a:off x="8561726" y="3627368"/>
            <a:ext cx="1440311" cy="646331"/>
          </a:xfrm>
          <a:prstGeom prst="rect">
            <a:avLst/>
          </a:prstGeom>
          <a:noFill/>
        </p:spPr>
        <p:txBody>
          <a:bodyPr wrap="square" rtlCol="0">
            <a:spAutoFit/>
          </a:bodyPr>
          <a:lstStyle/>
          <a:p>
            <a:r>
              <a:rPr lang="zh-CN" altLang="en-US" sz="3600" b="1" dirty="0">
                <a:solidFill>
                  <a:schemeClr val="bg1"/>
                </a:solidFill>
              </a:rPr>
              <a:t>心理</a:t>
            </a:r>
          </a:p>
        </p:txBody>
      </p:sp>
      <p:grpSp>
        <p:nvGrpSpPr>
          <p:cNvPr id="16" name="组合 53">
            <a:extLst>
              <a:ext uri="{FF2B5EF4-FFF2-40B4-BE49-F238E27FC236}">
                <a16:creationId xmlns:a16="http://schemas.microsoft.com/office/drawing/2014/main" id="{D999E19B-D56E-4090-AF07-4AC283C174DF}"/>
              </a:ext>
            </a:extLst>
          </p:cNvPr>
          <p:cNvGrpSpPr/>
          <p:nvPr/>
        </p:nvGrpSpPr>
        <p:grpSpPr>
          <a:xfrm>
            <a:off x="5427251" y="1223079"/>
            <a:ext cx="2160000" cy="805178"/>
            <a:chOff x="1427375" y="2999099"/>
            <a:chExt cx="7947212" cy="1691857"/>
          </a:xfrm>
        </p:grpSpPr>
        <p:sp>
          <p:nvSpPr>
            <p:cNvPr id="17" name="圆角矩形 57">
              <a:extLst>
                <a:ext uri="{FF2B5EF4-FFF2-40B4-BE49-F238E27FC236}">
                  <a16:creationId xmlns:a16="http://schemas.microsoft.com/office/drawing/2014/main" id="{2AE6342F-6F21-44F4-A5FD-4C8F4D6E2849}"/>
                </a:ext>
              </a:extLst>
            </p:cNvPr>
            <p:cNvSpPr/>
            <p:nvPr/>
          </p:nvSpPr>
          <p:spPr>
            <a:xfrm>
              <a:off x="1427375" y="2999099"/>
              <a:ext cx="7947212" cy="1691857"/>
            </a:xfrm>
            <a:prstGeom prst="roundRect">
              <a:avLst>
                <a:gd name="adj" fmla="val 50000"/>
              </a:avLst>
            </a:prstGeom>
            <a:ln>
              <a:headEnd/>
              <a:tailEn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ctr" anchorCtr="0" compatLnSpc="1">
              <a:prstTxWarp prst="textNoShape">
                <a:avLst/>
              </a:prstTxWarp>
            </a:bodyPr>
            <a:lstStyle/>
            <a:p>
              <a:pPr algn="ctr"/>
              <a:endParaRPr lang="zh-CN" altLang="en-US" dirty="0">
                <a:solidFill>
                  <a:schemeClr val="tx1">
                    <a:lumMod val="75000"/>
                    <a:lumOff val="25000"/>
                  </a:schemeClr>
                </a:solidFill>
                <a:cs typeface="+mn-ea"/>
                <a:sym typeface="+mn-lt"/>
              </a:endParaRPr>
            </a:p>
          </p:txBody>
        </p:sp>
        <p:sp>
          <p:nvSpPr>
            <p:cNvPr id="18" name="圆角矩形 58">
              <a:extLst>
                <a:ext uri="{FF2B5EF4-FFF2-40B4-BE49-F238E27FC236}">
                  <a16:creationId xmlns:a16="http://schemas.microsoft.com/office/drawing/2014/main" id="{E8337962-3ED2-4DEA-9DD7-F6356A9B0D7C}"/>
                </a:ext>
              </a:extLst>
            </p:cNvPr>
            <p:cNvSpPr/>
            <p:nvPr/>
          </p:nvSpPr>
          <p:spPr>
            <a:xfrm>
              <a:off x="1625868" y="3154230"/>
              <a:ext cx="7510665" cy="1377134"/>
            </a:xfrm>
            <a:prstGeom prst="roundRect">
              <a:avLst>
                <a:gd name="adj" fmla="val 50000"/>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lumMod val="75000"/>
                      <a:lumOff val="25000"/>
                    </a:schemeClr>
                  </a:solidFill>
                  <a:cs typeface="+mn-ea"/>
                  <a:sym typeface="+mn-lt"/>
                </a:rPr>
                <a:t>发音语音学</a:t>
              </a:r>
            </a:p>
          </p:txBody>
        </p:sp>
      </p:grpSp>
      <p:grpSp>
        <p:nvGrpSpPr>
          <p:cNvPr id="19" name="组合 53">
            <a:extLst>
              <a:ext uri="{FF2B5EF4-FFF2-40B4-BE49-F238E27FC236}">
                <a16:creationId xmlns:a16="http://schemas.microsoft.com/office/drawing/2014/main" id="{EFA24F1E-8CB0-4AD4-884C-BD22E6389879}"/>
              </a:ext>
            </a:extLst>
          </p:cNvPr>
          <p:cNvGrpSpPr/>
          <p:nvPr/>
        </p:nvGrpSpPr>
        <p:grpSpPr>
          <a:xfrm>
            <a:off x="4634201" y="4687153"/>
            <a:ext cx="2160000" cy="805178"/>
            <a:chOff x="1427375" y="2999099"/>
            <a:chExt cx="7947212" cy="1691857"/>
          </a:xfrm>
        </p:grpSpPr>
        <p:sp>
          <p:nvSpPr>
            <p:cNvPr id="20" name="圆角矩形 57">
              <a:extLst>
                <a:ext uri="{FF2B5EF4-FFF2-40B4-BE49-F238E27FC236}">
                  <a16:creationId xmlns:a16="http://schemas.microsoft.com/office/drawing/2014/main" id="{681C9383-D429-4250-B3B2-F3FF0B9E0375}"/>
                </a:ext>
              </a:extLst>
            </p:cNvPr>
            <p:cNvSpPr/>
            <p:nvPr/>
          </p:nvSpPr>
          <p:spPr>
            <a:xfrm>
              <a:off x="1427375" y="2999099"/>
              <a:ext cx="7947212" cy="1691857"/>
            </a:xfrm>
            <a:prstGeom prst="roundRect">
              <a:avLst>
                <a:gd name="adj" fmla="val 50000"/>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ctr" anchorCtr="0" compatLnSpc="1">
              <a:prstTxWarp prst="textNoShape">
                <a:avLst/>
              </a:prstTxWarp>
            </a:bodyPr>
            <a:lstStyle/>
            <a:p>
              <a:pPr algn="ctr"/>
              <a:endParaRPr lang="zh-CN" altLang="en-US" dirty="0">
                <a:solidFill>
                  <a:schemeClr val="tx1">
                    <a:lumMod val="75000"/>
                    <a:lumOff val="25000"/>
                  </a:schemeClr>
                </a:solidFill>
                <a:cs typeface="+mn-ea"/>
                <a:sym typeface="+mn-lt"/>
              </a:endParaRPr>
            </a:p>
          </p:txBody>
        </p:sp>
        <p:sp>
          <p:nvSpPr>
            <p:cNvPr id="21" name="圆角矩形 58">
              <a:extLst>
                <a:ext uri="{FF2B5EF4-FFF2-40B4-BE49-F238E27FC236}">
                  <a16:creationId xmlns:a16="http://schemas.microsoft.com/office/drawing/2014/main" id="{320E1226-51A9-4950-A4EA-73BFB13D3A1D}"/>
                </a:ext>
              </a:extLst>
            </p:cNvPr>
            <p:cNvSpPr/>
            <p:nvPr/>
          </p:nvSpPr>
          <p:spPr>
            <a:xfrm>
              <a:off x="1625868" y="3154230"/>
              <a:ext cx="7510665" cy="1377134"/>
            </a:xfrm>
            <a:prstGeom prst="roundRect">
              <a:avLst>
                <a:gd name="adj" fmla="val 50000"/>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lumMod val="75000"/>
                      <a:lumOff val="25000"/>
                    </a:schemeClr>
                  </a:solidFill>
                  <a:cs typeface="+mn-ea"/>
                  <a:sym typeface="+mn-lt"/>
                </a:rPr>
                <a:t>声学语音学</a:t>
              </a:r>
            </a:p>
          </p:txBody>
        </p:sp>
      </p:grpSp>
      <p:grpSp>
        <p:nvGrpSpPr>
          <p:cNvPr id="22" name="组合 53">
            <a:extLst>
              <a:ext uri="{FF2B5EF4-FFF2-40B4-BE49-F238E27FC236}">
                <a16:creationId xmlns:a16="http://schemas.microsoft.com/office/drawing/2014/main" id="{5F4FC572-460A-4E50-BFBD-AE68561B5F2F}"/>
              </a:ext>
            </a:extLst>
          </p:cNvPr>
          <p:cNvGrpSpPr/>
          <p:nvPr/>
        </p:nvGrpSpPr>
        <p:grpSpPr>
          <a:xfrm>
            <a:off x="9281881" y="4760982"/>
            <a:ext cx="2160000" cy="805178"/>
            <a:chOff x="1427375" y="2999099"/>
            <a:chExt cx="7947212" cy="1691857"/>
          </a:xfrm>
        </p:grpSpPr>
        <p:sp>
          <p:nvSpPr>
            <p:cNvPr id="23" name="圆角矩形 57">
              <a:extLst>
                <a:ext uri="{FF2B5EF4-FFF2-40B4-BE49-F238E27FC236}">
                  <a16:creationId xmlns:a16="http://schemas.microsoft.com/office/drawing/2014/main" id="{0F507345-D197-4F05-A5D1-8474E8F3C678}"/>
                </a:ext>
              </a:extLst>
            </p:cNvPr>
            <p:cNvSpPr/>
            <p:nvPr/>
          </p:nvSpPr>
          <p:spPr>
            <a:xfrm>
              <a:off x="1427375" y="2999099"/>
              <a:ext cx="7947212" cy="1691857"/>
            </a:xfrm>
            <a:prstGeom prst="roundRect">
              <a:avLst>
                <a:gd name="adj" fmla="val 50000"/>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endParaRPr lang="zh-CN" altLang="en-US" dirty="0">
                <a:solidFill>
                  <a:schemeClr val="tx1">
                    <a:lumMod val="75000"/>
                    <a:lumOff val="25000"/>
                  </a:schemeClr>
                </a:solidFill>
                <a:cs typeface="+mn-ea"/>
                <a:sym typeface="+mn-lt"/>
              </a:endParaRPr>
            </a:p>
          </p:txBody>
        </p:sp>
        <p:sp>
          <p:nvSpPr>
            <p:cNvPr id="24" name="圆角矩形 58">
              <a:extLst>
                <a:ext uri="{FF2B5EF4-FFF2-40B4-BE49-F238E27FC236}">
                  <a16:creationId xmlns:a16="http://schemas.microsoft.com/office/drawing/2014/main" id="{CDA348CA-491E-495F-90DB-D12AB5F3F178}"/>
                </a:ext>
              </a:extLst>
            </p:cNvPr>
            <p:cNvSpPr/>
            <p:nvPr/>
          </p:nvSpPr>
          <p:spPr>
            <a:xfrm>
              <a:off x="1625868" y="3154230"/>
              <a:ext cx="7510665" cy="1377134"/>
            </a:xfrm>
            <a:prstGeom prst="roundRect">
              <a:avLst>
                <a:gd name="adj"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solidFill>
                    <a:schemeClr val="tx1">
                      <a:lumMod val="75000"/>
                      <a:lumOff val="25000"/>
                    </a:schemeClr>
                  </a:solidFill>
                  <a:cs typeface="+mn-ea"/>
                  <a:sym typeface="+mn-lt"/>
                </a:rPr>
                <a:t>听觉语音学</a:t>
              </a:r>
            </a:p>
          </p:txBody>
        </p:sp>
      </p:grpSp>
    </p:spTree>
    <p:extLst>
      <p:ext uri="{BB962C8B-B14F-4D97-AF65-F5344CB8AC3E}">
        <p14:creationId xmlns:p14="http://schemas.microsoft.com/office/powerpoint/2010/main" val="3322883537"/>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solidFill>
                    <a:schemeClr val="bg1"/>
                  </a:solidFill>
                  <a:cs typeface="+mn-ea"/>
                  <a:sym typeface="+mn-lt"/>
                </a:rPr>
                <a:t>三个角度</a:t>
              </a:r>
            </a:p>
          </p:txBody>
        </p:sp>
      </p:grpSp>
      <p:sp>
        <p:nvSpPr>
          <p:cNvPr id="5" name="矩形 4"/>
          <p:cNvSpPr/>
          <p:nvPr/>
        </p:nvSpPr>
        <p:spPr>
          <a:xfrm>
            <a:off x="4239895" y="282575"/>
            <a:ext cx="7348855" cy="618553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34211" y="1775007"/>
            <a:ext cx="7108462" cy="3613422"/>
          </a:xfrm>
          <a:prstGeom prst="rect">
            <a:avLst/>
          </a:prstGeom>
          <a:noFill/>
        </p:spPr>
        <p:txBody>
          <a:bodyPr wrap="square" rtlCol="0">
            <a:normAutofit/>
          </a:bodyPr>
          <a:lstStyle/>
          <a:p>
            <a:pPr marL="457200" indent="-457200">
              <a:buFont typeface="Wingdings" panose="05000000000000000000" pitchFamily="2" charset="2"/>
              <a:buChar char="Ø"/>
            </a:pPr>
            <a:r>
              <a:rPr lang="zh-CN" altLang="en-US" sz="3200" b="1" dirty="0">
                <a:solidFill>
                  <a:schemeClr val="bg1"/>
                </a:solidFill>
                <a:latin typeface="+mn-ea"/>
              </a:rPr>
              <a:t>生理</a:t>
            </a:r>
            <a:endParaRPr lang="en-US" altLang="zh-CN" sz="3200" b="1" dirty="0">
              <a:solidFill>
                <a:schemeClr val="bg1"/>
              </a:solidFill>
              <a:latin typeface="+mn-ea"/>
            </a:endParaRPr>
          </a:p>
          <a:p>
            <a:pPr marL="914400" lvl="1" indent="-457200">
              <a:buFont typeface="Wingdings" panose="05000000000000000000" pitchFamily="2" charset="2"/>
              <a:buChar char="Ø"/>
            </a:pPr>
            <a:r>
              <a:rPr lang="zh-CN" altLang="en-US" sz="2800" b="1" dirty="0">
                <a:solidFill>
                  <a:schemeClr val="bg1"/>
                </a:solidFill>
                <a:latin typeface="+mn-ea"/>
              </a:rPr>
              <a:t>将语音视作一组发音</a:t>
            </a:r>
            <a:r>
              <a:rPr lang="zh-CN" altLang="en-US" sz="2800" b="1" dirty="0">
                <a:solidFill>
                  <a:schemeClr val="accent2">
                    <a:lumMod val="60000"/>
                    <a:lumOff val="40000"/>
                  </a:schemeClr>
                </a:solidFill>
                <a:latin typeface="+mn-ea"/>
              </a:rPr>
              <a:t>器官</a:t>
            </a:r>
            <a:r>
              <a:rPr lang="zh-CN" altLang="en-US" sz="2800" b="1" dirty="0">
                <a:solidFill>
                  <a:schemeClr val="bg1"/>
                </a:solidFill>
                <a:latin typeface="+mn-ea"/>
              </a:rPr>
              <a:t>协同完成的一系列动作产生的结果。</a:t>
            </a:r>
            <a:endParaRPr lang="en-US" altLang="zh-CN" sz="2800" b="1" dirty="0">
              <a:solidFill>
                <a:schemeClr val="bg1"/>
              </a:solidFill>
              <a:latin typeface="+mn-ea"/>
            </a:endParaRPr>
          </a:p>
          <a:p>
            <a:pPr marL="914400" lvl="1" indent="-457200">
              <a:buFont typeface="Wingdings" panose="05000000000000000000" pitchFamily="2" charset="2"/>
              <a:buChar char="Ø"/>
            </a:pPr>
            <a:r>
              <a:rPr lang="zh-CN" altLang="en-US" sz="2800" b="1" dirty="0">
                <a:solidFill>
                  <a:schemeClr val="bg1"/>
                </a:solidFill>
                <a:latin typeface="+mn-ea"/>
              </a:rPr>
              <a:t>侧重点在于研究器官</a:t>
            </a:r>
            <a:r>
              <a:rPr lang="zh-CN" altLang="en-US" sz="2800" b="1" dirty="0">
                <a:solidFill>
                  <a:schemeClr val="accent2">
                    <a:lumMod val="60000"/>
                    <a:lumOff val="40000"/>
                  </a:schemeClr>
                </a:solidFill>
                <a:latin typeface="+mn-ea"/>
              </a:rPr>
              <a:t>位置、动作</a:t>
            </a:r>
            <a:r>
              <a:rPr lang="zh-CN" altLang="en-US" sz="2800" b="1" dirty="0">
                <a:solidFill>
                  <a:schemeClr val="bg1"/>
                </a:solidFill>
                <a:latin typeface="+mn-ea"/>
              </a:rPr>
              <a:t>。</a:t>
            </a:r>
            <a:endParaRPr lang="en-US" altLang="zh-CN" sz="2800" b="1" dirty="0">
              <a:solidFill>
                <a:schemeClr val="bg1"/>
              </a:solidFill>
              <a:latin typeface="+mn-ea"/>
            </a:endParaRPr>
          </a:p>
          <a:p>
            <a:pPr marL="914400" lvl="1" indent="-457200">
              <a:buFont typeface="Wingdings" panose="05000000000000000000" pitchFamily="2" charset="2"/>
              <a:buChar char="Ø"/>
            </a:pPr>
            <a:r>
              <a:rPr lang="zh-CN" altLang="en-US" sz="2800" b="1" dirty="0">
                <a:solidFill>
                  <a:schemeClr val="bg1"/>
                </a:solidFill>
                <a:latin typeface="+mn-ea"/>
              </a:rPr>
              <a:t>语音问题：英语</a:t>
            </a:r>
            <a:r>
              <a:rPr lang="en-US" altLang="zh-CN" sz="2800" b="1" dirty="0">
                <a:solidFill>
                  <a:schemeClr val="bg1"/>
                </a:solidFill>
                <a:latin typeface="+mn-ea"/>
              </a:rPr>
              <a:t>ʃ</a:t>
            </a:r>
            <a:r>
              <a:rPr lang="zh-CN" altLang="en-US" sz="2800" b="1" dirty="0">
                <a:solidFill>
                  <a:schemeClr val="bg1"/>
                </a:solidFill>
                <a:latin typeface="+mn-ea"/>
              </a:rPr>
              <a:t>与汉语的</a:t>
            </a:r>
            <a:r>
              <a:rPr lang="en-US" altLang="zh-CN" sz="2800" b="1" dirty="0">
                <a:solidFill>
                  <a:schemeClr val="bg1"/>
                </a:solidFill>
                <a:latin typeface="+mn-ea"/>
              </a:rPr>
              <a:t>x[ɕ]/</a:t>
            </a:r>
            <a:r>
              <a:rPr lang="en-US" altLang="zh-CN" sz="2800" b="1" dirty="0" err="1">
                <a:solidFill>
                  <a:schemeClr val="bg1"/>
                </a:solidFill>
                <a:latin typeface="+mn-ea"/>
              </a:rPr>
              <a:t>sh</a:t>
            </a:r>
            <a:r>
              <a:rPr lang="en-US" altLang="zh-CN" sz="2800" b="1" dirty="0">
                <a:solidFill>
                  <a:schemeClr val="bg1"/>
                </a:solidFill>
                <a:latin typeface="+mn-ea"/>
              </a:rPr>
              <a:t>[ʂ]</a:t>
            </a:r>
          </a:p>
          <a:p>
            <a:pPr marL="914400" lvl="1" indent="-457200">
              <a:buFont typeface="Wingdings" panose="05000000000000000000" pitchFamily="2" charset="2"/>
              <a:buChar char="Ø"/>
            </a:pPr>
            <a:r>
              <a:rPr lang="zh-CN" altLang="en-US" sz="2800" b="1" dirty="0">
                <a:solidFill>
                  <a:schemeClr val="bg1"/>
                </a:solidFill>
                <a:latin typeface="+mn-ea"/>
              </a:rPr>
              <a:t>相关技术：</a:t>
            </a:r>
            <a:r>
              <a:rPr lang="en-US" altLang="zh-CN" sz="2800" b="1" dirty="0">
                <a:solidFill>
                  <a:schemeClr val="bg1"/>
                </a:solidFill>
                <a:latin typeface="+mn-ea"/>
              </a:rPr>
              <a:t>X</a:t>
            </a:r>
            <a:r>
              <a:rPr lang="zh-CN" altLang="en-US" sz="2800" b="1" dirty="0">
                <a:solidFill>
                  <a:schemeClr val="bg1"/>
                </a:solidFill>
                <a:latin typeface="+mn-ea"/>
              </a:rPr>
              <a:t>光、假腭、电子腭位仪、高速摄像</a:t>
            </a:r>
            <a:r>
              <a:rPr lang="en-US" altLang="zh-CN" sz="2800" b="1" dirty="0">
                <a:solidFill>
                  <a:schemeClr val="bg1"/>
                </a:solidFill>
                <a:latin typeface="+mn-ea"/>
              </a:rPr>
              <a:t>……</a:t>
            </a:r>
          </a:p>
        </p:txBody>
      </p:sp>
    </p:spTree>
    <p:extLst>
      <p:ext uri="{BB962C8B-B14F-4D97-AF65-F5344CB8AC3E}">
        <p14:creationId xmlns:p14="http://schemas.microsoft.com/office/powerpoint/2010/main" val="4164713401"/>
      </p:ext>
    </p:extLst>
  </p:cSld>
  <p:clrMapOvr>
    <a:masterClrMapping/>
  </p:clrMapOvr>
  <p:transition spd="slow">
    <p:pull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6672" y="122465"/>
            <a:ext cx="10980964" cy="6621236"/>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内容占位符 3">
            <a:extLst>
              <a:ext uri="{FF2B5EF4-FFF2-40B4-BE49-F238E27FC236}">
                <a16:creationId xmlns:a16="http://schemas.microsoft.com/office/drawing/2014/main" id="{9313B9AE-C47D-4C9B-8561-5B708EC4B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970" y="3687498"/>
            <a:ext cx="4545943" cy="2525524"/>
          </a:xfrm>
          <a:prstGeom prst="rect">
            <a:avLst/>
          </a:prstGeom>
        </p:spPr>
      </p:pic>
      <p:sp>
        <p:nvSpPr>
          <p:cNvPr id="10" name="文本框 9">
            <a:extLst>
              <a:ext uri="{FF2B5EF4-FFF2-40B4-BE49-F238E27FC236}">
                <a16:creationId xmlns:a16="http://schemas.microsoft.com/office/drawing/2014/main" id="{5B34E15E-2234-4A0D-A1C9-AB9AB172B558}"/>
              </a:ext>
            </a:extLst>
          </p:cNvPr>
          <p:cNvSpPr txBox="1"/>
          <p:nvPr/>
        </p:nvSpPr>
        <p:spPr>
          <a:xfrm>
            <a:off x="11238350" y="3859759"/>
            <a:ext cx="395523" cy="1938992"/>
          </a:xfrm>
          <a:prstGeom prst="rect">
            <a:avLst/>
          </a:prstGeom>
          <a:noFill/>
        </p:spPr>
        <p:txBody>
          <a:bodyPr wrap="square" rtlCol="0">
            <a:spAutoFit/>
          </a:bodyPr>
          <a:lstStyle/>
          <a:p>
            <a:r>
              <a:rPr lang="zh-CN" altLang="en-US" sz="2400" b="1" dirty="0">
                <a:solidFill>
                  <a:schemeClr val="bg1"/>
                </a:solidFill>
              </a:rPr>
              <a:t>电子腭位仪</a:t>
            </a:r>
          </a:p>
        </p:txBody>
      </p:sp>
      <p:pic>
        <p:nvPicPr>
          <p:cNvPr id="11" name="图片 10">
            <a:extLst>
              <a:ext uri="{FF2B5EF4-FFF2-40B4-BE49-F238E27FC236}">
                <a16:creationId xmlns:a16="http://schemas.microsoft.com/office/drawing/2014/main" id="{AB1FADC3-49DB-4EBF-A90A-2F34D672B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043" y="1726801"/>
            <a:ext cx="4229164" cy="4219329"/>
          </a:xfrm>
          <a:prstGeom prst="rect">
            <a:avLst/>
          </a:prstGeom>
        </p:spPr>
      </p:pic>
      <p:sp>
        <p:nvSpPr>
          <p:cNvPr id="12" name="文本框 11">
            <a:extLst>
              <a:ext uri="{FF2B5EF4-FFF2-40B4-BE49-F238E27FC236}">
                <a16:creationId xmlns:a16="http://schemas.microsoft.com/office/drawing/2014/main" id="{8BBE74BF-D666-43BC-A4F3-0ACC906D1B77}"/>
              </a:ext>
            </a:extLst>
          </p:cNvPr>
          <p:cNvSpPr txBox="1"/>
          <p:nvPr/>
        </p:nvSpPr>
        <p:spPr>
          <a:xfrm>
            <a:off x="1765617" y="1025643"/>
            <a:ext cx="3953675" cy="461665"/>
          </a:xfrm>
          <a:prstGeom prst="rect">
            <a:avLst/>
          </a:prstGeom>
          <a:noFill/>
        </p:spPr>
        <p:txBody>
          <a:bodyPr wrap="square" rtlCol="0">
            <a:spAutoFit/>
          </a:bodyPr>
          <a:lstStyle/>
          <a:p>
            <a:r>
              <a:rPr lang="zh-CN" altLang="en-US" sz="2400" b="1" dirty="0">
                <a:solidFill>
                  <a:schemeClr val="bg1"/>
                </a:solidFill>
              </a:rPr>
              <a:t>高速成像镜头下的声带振动</a:t>
            </a:r>
          </a:p>
        </p:txBody>
      </p:sp>
      <p:sp>
        <p:nvSpPr>
          <p:cNvPr id="13" name="文本框 12">
            <a:extLst>
              <a:ext uri="{FF2B5EF4-FFF2-40B4-BE49-F238E27FC236}">
                <a16:creationId xmlns:a16="http://schemas.microsoft.com/office/drawing/2014/main" id="{40E3C5DA-45F6-4045-AA7C-553418D31C08}"/>
              </a:ext>
            </a:extLst>
          </p:cNvPr>
          <p:cNvSpPr txBox="1"/>
          <p:nvPr/>
        </p:nvSpPr>
        <p:spPr>
          <a:xfrm>
            <a:off x="6785583" y="573671"/>
            <a:ext cx="2220081" cy="461665"/>
          </a:xfrm>
          <a:prstGeom prst="rect">
            <a:avLst/>
          </a:prstGeom>
          <a:noFill/>
        </p:spPr>
        <p:txBody>
          <a:bodyPr wrap="square" rtlCol="0">
            <a:spAutoFit/>
          </a:bodyPr>
          <a:lstStyle/>
          <a:p>
            <a:r>
              <a:rPr lang="zh-CN" altLang="en-US" sz="2400" b="1" dirty="0">
                <a:solidFill>
                  <a:schemeClr val="bg1"/>
                </a:solidFill>
              </a:rPr>
              <a:t>假腭与发音</a:t>
            </a:r>
          </a:p>
        </p:txBody>
      </p:sp>
      <p:pic>
        <p:nvPicPr>
          <p:cNvPr id="14" name="图片 13">
            <a:extLst>
              <a:ext uri="{FF2B5EF4-FFF2-40B4-BE49-F238E27FC236}">
                <a16:creationId xmlns:a16="http://schemas.microsoft.com/office/drawing/2014/main" id="{B85BC473-E5ED-4F41-8F7C-76A81573F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676" y="282575"/>
            <a:ext cx="3336813" cy="3077983"/>
          </a:xfrm>
          <a:prstGeom prst="rect">
            <a:avLst/>
          </a:prstGeom>
        </p:spPr>
      </p:pic>
    </p:spTree>
    <p:extLst>
      <p:ext uri="{BB962C8B-B14F-4D97-AF65-F5344CB8AC3E}">
        <p14:creationId xmlns:p14="http://schemas.microsoft.com/office/powerpoint/2010/main" val="2362348737"/>
      </p:ext>
    </p:extLst>
  </p:cSld>
  <p:clrMapOvr>
    <a:masterClrMapping/>
  </p:clrMapOvr>
  <p:transition spd="slow">
    <p:pull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9325" y="2479675"/>
            <a:ext cx="2417445" cy="1898015"/>
            <a:chOff x="676275" y="1709058"/>
            <a:chExt cx="1543050" cy="1105719"/>
          </a:xfrm>
        </p:grpSpPr>
        <p:sp>
          <p:nvSpPr>
            <p:cNvPr id="3" name="对角圆角矩形 1"/>
            <p:cNvSpPr/>
            <p:nvPr/>
          </p:nvSpPr>
          <p:spPr>
            <a:xfrm>
              <a:off x="676275" y="1709058"/>
              <a:ext cx="1543050" cy="1105719"/>
            </a:xfrm>
            <a:prstGeom prst="round2Diag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2000">
                <a:solidFill>
                  <a:schemeClr val="bg1"/>
                </a:solidFill>
                <a:cs typeface="+mn-ea"/>
                <a:sym typeface="+mn-lt"/>
              </a:endParaRPr>
            </a:p>
          </p:txBody>
        </p:sp>
        <p:sp>
          <p:nvSpPr>
            <p:cNvPr id="4" name="文本框 10"/>
            <p:cNvSpPr txBox="1"/>
            <p:nvPr/>
          </p:nvSpPr>
          <p:spPr>
            <a:xfrm>
              <a:off x="676276" y="2062611"/>
              <a:ext cx="1529507" cy="253916"/>
            </a:xfrm>
            <a:prstGeom prst="rect">
              <a:avLst/>
            </a:prstGeom>
            <a:noFill/>
          </p:spPr>
          <p:txBody>
            <a:bodyPr wrap="none"/>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solidFill>
                    <a:schemeClr val="bg1"/>
                  </a:solidFill>
                  <a:cs typeface="+mn-ea"/>
                  <a:sym typeface="+mn-lt"/>
                </a:rPr>
                <a:t>三个角度</a:t>
              </a:r>
            </a:p>
          </p:txBody>
        </p:sp>
      </p:grpSp>
      <p:sp>
        <p:nvSpPr>
          <p:cNvPr id="5" name="矩形 4"/>
          <p:cNvSpPr/>
          <p:nvPr/>
        </p:nvSpPr>
        <p:spPr>
          <a:xfrm>
            <a:off x="4239895" y="282575"/>
            <a:ext cx="7348855" cy="618553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34211" y="1775007"/>
            <a:ext cx="7108462" cy="3613422"/>
          </a:xfrm>
          <a:prstGeom prst="rect">
            <a:avLst/>
          </a:prstGeom>
          <a:noFill/>
        </p:spPr>
        <p:txBody>
          <a:bodyPr wrap="square" rtlCol="0">
            <a:normAutofit/>
          </a:bodyPr>
          <a:lstStyle/>
          <a:p>
            <a:r>
              <a:rPr lang="zh-CN" altLang="en-US" sz="3200" b="1" dirty="0">
                <a:solidFill>
                  <a:schemeClr val="bg1"/>
                </a:solidFill>
                <a:latin typeface="+mn-ea"/>
              </a:rPr>
              <a:t>物理</a:t>
            </a:r>
            <a:endParaRPr lang="en-US" altLang="zh-CN" sz="3200" b="1" dirty="0">
              <a:solidFill>
                <a:schemeClr val="bg1"/>
              </a:solidFill>
              <a:latin typeface="+mn-ea"/>
            </a:endParaRPr>
          </a:p>
          <a:p>
            <a:pPr lvl="1"/>
            <a:r>
              <a:rPr lang="zh-CN" altLang="en-US" sz="2800" b="1" dirty="0">
                <a:solidFill>
                  <a:schemeClr val="bg1"/>
                </a:solidFill>
                <a:latin typeface="+mn-ea"/>
              </a:rPr>
              <a:t>将语音视作一组</a:t>
            </a:r>
            <a:r>
              <a:rPr lang="zh-CN" altLang="en-US" sz="2800" b="1" dirty="0">
                <a:solidFill>
                  <a:schemeClr val="accent2">
                    <a:lumMod val="60000"/>
                    <a:lumOff val="40000"/>
                  </a:schemeClr>
                </a:solidFill>
                <a:latin typeface="+mn-ea"/>
              </a:rPr>
              <a:t>数字信号</a:t>
            </a:r>
            <a:r>
              <a:rPr lang="zh-CN" altLang="en-US" sz="2800" b="1" dirty="0">
                <a:solidFill>
                  <a:schemeClr val="bg1"/>
                </a:solidFill>
                <a:latin typeface="+mn-ea"/>
              </a:rPr>
              <a:t>，这组数字信号通常指的是声压的变化情况，它是由发音器官呼出的气流扰动造成的。</a:t>
            </a:r>
            <a:endParaRPr lang="en-US" altLang="zh-CN" sz="2800" b="1" dirty="0">
              <a:solidFill>
                <a:schemeClr val="bg1"/>
              </a:solidFill>
              <a:latin typeface="+mn-ea"/>
            </a:endParaRPr>
          </a:p>
          <a:p>
            <a:pPr lvl="1"/>
            <a:r>
              <a:rPr lang="zh-CN" altLang="en-US" sz="2800" b="1" dirty="0">
                <a:solidFill>
                  <a:schemeClr val="bg1"/>
                </a:solidFill>
                <a:latin typeface="+mn-ea"/>
              </a:rPr>
              <a:t>侧重点在于研究语音的波动信号与语音音色的关系。</a:t>
            </a:r>
            <a:endParaRPr lang="en-US" altLang="zh-CN" sz="2800" b="1" dirty="0">
              <a:solidFill>
                <a:schemeClr val="bg1"/>
              </a:solidFill>
              <a:latin typeface="+mn-ea"/>
            </a:endParaRPr>
          </a:p>
          <a:p>
            <a:pPr lvl="1"/>
            <a:r>
              <a:rPr lang="zh-CN" altLang="en-US" sz="2800" b="1" dirty="0">
                <a:solidFill>
                  <a:schemeClr val="bg1"/>
                </a:solidFill>
                <a:latin typeface="+mn-ea"/>
              </a:rPr>
              <a:t>语音问题：汉语的声调；</a:t>
            </a:r>
            <a:r>
              <a:rPr lang="en-US" altLang="zh-CN" sz="2800" b="1" dirty="0" err="1">
                <a:solidFill>
                  <a:schemeClr val="bg1"/>
                </a:solidFill>
                <a:latin typeface="+mn-ea"/>
              </a:rPr>
              <a:t>dz</a:t>
            </a:r>
            <a:r>
              <a:rPr lang="zh-CN" altLang="en-US" sz="2800" b="1" dirty="0">
                <a:solidFill>
                  <a:schemeClr val="bg1"/>
                </a:solidFill>
                <a:latin typeface="+mn-ea"/>
              </a:rPr>
              <a:t>与</a:t>
            </a:r>
            <a:r>
              <a:rPr lang="en-US" altLang="zh-CN" sz="2800" b="1" dirty="0">
                <a:solidFill>
                  <a:schemeClr val="bg1"/>
                </a:solidFill>
                <a:latin typeface="+mn-ea"/>
              </a:rPr>
              <a:t>z</a:t>
            </a:r>
            <a:r>
              <a:rPr lang="zh-CN" altLang="en-US" sz="2800" b="1" dirty="0">
                <a:solidFill>
                  <a:schemeClr val="bg1"/>
                </a:solidFill>
                <a:latin typeface="+mn-ea"/>
              </a:rPr>
              <a:t>的问题</a:t>
            </a:r>
            <a:endParaRPr lang="en-US" altLang="zh-CN" sz="2800" b="1" dirty="0">
              <a:solidFill>
                <a:schemeClr val="bg1"/>
              </a:solidFill>
              <a:latin typeface="+mn-ea"/>
            </a:endParaRPr>
          </a:p>
          <a:p>
            <a:pPr lvl="1"/>
            <a:r>
              <a:rPr lang="zh-CN" altLang="en-US" sz="2800" b="1" dirty="0">
                <a:solidFill>
                  <a:schemeClr val="bg1"/>
                </a:solidFill>
                <a:latin typeface="+mn-ea"/>
              </a:rPr>
              <a:t>相关技术：</a:t>
            </a:r>
            <a:r>
              <a:rPr lang="en-US" altLang="zh-CN" sz="2800" b="1" dirty="0" err="1">
                <a:solidFill>
                  <a:schemeClr val="bg1"/>
                </a:solidFill>
                <a:latin typeface="+mn-ea"/>
              </a:rPr>
              <a:t>FFT</a:t>
            </a:r>
            <a:r>
              <a:rPr lang="zh-CN" altLang="en-US" sz="2800" b="1" dirty="0">
                <a:solidFill>
                  <a:schemeClr val="bg1"/>
                </a:solidFill>
                <a:latin typeface="+mn-ea"/>
              </a:rPr>
              <a:t>、</a:t>
            </a:r>
            <a:r>
              <a:rPr lang="en-US" altLang="zh-CN" sz="2800" b="1" dirty="0" err="1">
                <a:solidFill>
                  <a:schemeClr val="bg1"/>
                </a:solidFill>
                <a:latin typeface="+mn-ea"/>
              </a:rPr>
              <a:t>LPC</a:t>
            </a:r>
            <a:r>
              <a:rPr lang="zh-CN" altLang="en-US" sz="2800" b="1" dirty="0">
                <a:solidFill>
                  <a:schemeClr val="bg1"/>
                </a:solidFill>
                <a:latin typeface="+mn-ea"/>
              </a:rPr>
              <a:t>、喉头仪</a:t>
            </a:r>
            <a:endParaRPr lang="en-US" altLang="zh-CN" sz="2800" b="1" dirty="0">
              <a:solidFill>
                <a:schemeClr val="bg1"/>
              </a:solidFill>
              <a:latin typeface="+mn-ea"/>
            </a:endParaRPr>
          </a:p>
        </p:txBody>
      </p:sp>
    </p:spTree>
    <p:extLst>
      <p:ext uri="{BB962C8B-B14F-4D97-AF65-F5344CB8AC3E}">
        <p14:creationId xmlns:p14="http://schemas.microsoft.com/office/powerpoint/2010/main" val="814090006"/>
      </p:ext>
    </p:extLst>
  </p:cSld>
  <p:clrMapOvr>
    <a:masterClrMapping/>
  </p:clrMapOvr>
  <p:transition spd="slow">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40000" y="419735"/>
            <a:ext cx="504000" cy="504000"/>
          </a:xfrm>
          <a:prstGeom prst="rect">
            <a:avLst/>
          </a:prstGeom>
          <a:solidFill>
            <a:schemeClr val="tx1">
              <a:lumMod val="65000"/>
              <a:lumOff val="35000"/>
            </a:schemeClr>
          </a:solidFill>
          <a:ln>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360000" y="282575"/>
            <a:ext cx="504000" cy="504000"/>
          </a:xfrm>
          <a:prstGeom prst="rect">
            <a:avLst/>
          </a:prstGeom>
          <a:solidFill>
            <a:schemeClr val="bg1">
              <a:alpha val="0"/>
            </a:schemeClr>
          </a:solidFill>
          <a:ln w="1270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6672" y="122465"/>
            <a:ext cx="10980964" cy="6621236"/>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2" descr="E:\02 语音科技\音路历程\sample\YINLU\ACOUS\PHOTO\A225.JPG">
            <a:extLst>
              <a:ext uri="{FF2B5EF4-FFF2-40B4-BE49-F238E27FC236}">
                <a16:creationId xmlns:a16="http://schemas.microsoft.com/office/drawing/2014/main" id="{9DE40459-7EEB-49B8-90E7-253DB77AB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770" y="875662"/>
            <a:ext cx="4044991" cy="4044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2" descr="D:\文件备份\F盘\02 语音科技\音路历程\sample\LIUB.JPG">
            <a:extLst>
              <a:ext uri="{FF2B5EF4-FFF2-40B4-BE49-F238E27FC236}">
                <a16:creationId xmlns:a16="http://schemas.microsoft.com/office/drawing/2014/main" id="{0A29772A-B232-4F9B-A655-E86482770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050" y="339901"/>
            <a:ext cx="3700736" cy="2426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文件备份\F盘\02 语音科技\音路历程\sample\YINLU\ACOUS\PHOTO\A228.JPG">
            <a:extLst>
              <a:ext uri="{FF2B5EF4-FFF2-40B4-BE49-F238E27FC236}">
                <a16:creationId xmlns:a16="http://schemas.microsoft.com/office/drawing/2014/main" id="{D6CF3F99-F306-4B46-A8A4-CE69463C3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153" y="3044178"/>
            <a:ext cx="3203847" cy="3203847"/>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C14F1023-5815-4F66-991E-7434BEEF45C3}"/>
              </a:ext>
            </a:extLst>
          </p:cNvPr>
          <p:cNvSpPr txBox="1"/>
          <p:nvPr/>
        </p:nvSpPr>
        <p:spPr>
          <a:xfrm>
            <a:off x="3190541" y="5157103"/>
            <a:ext cx="1438609" cy="457229"/>
          </a:xfrm>
          <a:prstGeom prst="rect">
            <a:avLst/>
          </a:prstGeom>
          <a:noFill/>
        </p:spPr>
        <p:txBody>
          <a:bodyPr wrap="square" rtlCol="0">
            <a:spAutoFit/>
          </a:bodyPr>
          <a:lstStyle/>
          <a:p>
            <a:r>
              <a:rPr lang="zh-CN" altLang="en-US" sz="2400" b="1" dirty="0">
                <a:solidFill>
                  <a:schemeClr val="bg1"/>
                </a:solidFill>
              </a:rPr>
              <a:t>浪纹计</a:t>
            </a:r>
          </a:p>
        </p:txBody>
      </p:sp>
      <p:sp>
        <p:nvSpPr>
          <p:cNvPr id="24" name="文本框 23">
            <a:extLst>
              <a:ext uri="{FF2B5EF4-FFF2-40B4-BE49-F238E27FC236}">
                <a16:creationId xmlns:a16="http://schemas.microsoft.com/office/drawing/2014/main" id="{0C656E5A-80FD-4F6A-BCA7-2954F820CC6F}"/>
              </a:ext>
            </a:extLst>
          </p:cNvPr>
          <p:cNvSpPr txBox="1"/>
          <p:nvPr/>
        </p:nvSpPr>
        <p:spPr>
          <a:xfrm>
            <a:off x="10642122" y="324910"/>
            <a:ext cx="1324017" cy="461665"/>
          </a:xfrm>
          <a:prstGeom prst="rect">
            <a:avLst/>
          </a:prstGeom>
          <a:noFill/>
        </p:spPr>
        <p:txBody>
          <a:bodyPr wrap="square" rtlCol="0">
            <a:spAutoFit/>
          </a:bodyPr>
          <a:lstStyle/>
          <a:p>
            <a:r>
              <a:rPr lang="zh-CN" altLang="en-US" sz="2400" b="1" dirty="0">
                <a:solidFill>
                  <a:schemeClr val="bg1"/>
                </a:solidFill>
              </a:rPr>
              <a:t>刘半农</a:t>
            </a:r>
          </a:p>
        </p:txBody>
      </p:sp>
      <p:sp>
        <p:nvSpPr>
          <p:cNvPr id="25" name="文本框 24">
            <a:extLst>
              <a:ext uri="{FF2B5EF4-FFF2-40B4-BE49-F238E27FC236}">
                <a16:creationId xmlns:a16="http://schemas.microsoft.com/office/drawing/2014/main" id="{5BA387DF-D6FF-4191-BD39-928785B0A253}"/>
              </a:ext>
            </a:extLst>
          </p:cNvPr>
          <p:cNvSpPr txBox="1"/>
          <p:nvPr/>
        </p:nvSpPr>
        <p:spPr>
          <a:xfrm>
            <a:off x="6768361" y="4920653"/>
            <a:ext cx="2271837" cy="457229"/>
          </a:xfrm>
          <a:prstGeom prst="rect">
            <a:avLst/>
          </a:prstGeom>
          <a:noFill/>
        </p:spPr>
        <p:txBody>
          <a:bodyPr wrap="square" rtlCol="0">
            <a:spAutoFit/>
          </a:bodyPr>
          <a:lstStyle/>
          <a:p>
            <a:r>
              <a:rPr lang="zh-CN" altLang="en-US" sz="2400" b="1" dirty="0">
                <a:solidFill>
                  <a:schemeClr val="bg1"/>
                </a:solidFill>
              </a:rPr>
              <a:t>声调推断尺</a:t>
            </a:r>
          </a:p>
        </p:txBody>
      </p:sp>
    </p:spTree>
    <p:extLst>
      <p:ext uri="{BB962C8B-B14F-4D97-AF65-F5344CB8AC3E}">
        <p14:creationId xmlns:p14="http://schemas.microsoft.com/office/powerpoint/2010/main" val="4207105084"/>
      </p:ext>
    </p:extLst>
  </p:cSld>
  <p:clrMapOvr>
    <a:masterClrMapping/>
  </p:clrMapOvr>
  <p:transition spd="slow">
    <p:pull dir="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1297</Words>
  <Application>Microsoft Office PowerPoint</Application>
  <PresentationFormat>宽屏</PresentationFormat>
  <Paragraphs>275</Paragraphs>
  <Slides>45</Slides>
  <Notes>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6" baseType="lpstr">
      <vt:lpstr>맑은 고딕</vt:lpstr>
      <vt:lpstr>等线</vt:lpstr>
      <vt:lpstr>等线 Light</vt:lpstr>
      <vt:lpstr>宋体</vt:lpstr>
      <vt:lpstr>微软雅黑</vt:lpstr>
      <vt:lpstr>Arial</vt:lpstr>
      <vt:lpstr>Impact</vt:lpstr>
      <vt:lpstr>Times New Roman</vt:lpstr>
      <vt:lpstr>Wingdings</vt:lpstr>
      <vt:lpstr>第一PPT，www.1ppt.com</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第一PPT</dc:creator>
  <cp:keywords>www.1ppt.com</cp:keywords>
  <dc:description>www.1ppt.com</dc:description>
  <cp:lastModifiedBy>Sun Shun</cp:lastModifiedBy>
  <cp:revision>1996</cp:revision>
  <dcterms:created xsi:type="dcterms:W3CDTF">2017-07-07T15:43:00Z</dcterms:created>
  <dcterms:modified xsi:type="dcterms:W3CDTF">2022-04-06T01:39:08Z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